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76" r:id="rId6"/>
    <p:sldId id="260" r:id="rId7"/>
    <p:sldId id="279" r:id="rId8"/>
    <p:sldId id="261" r:id="rId9"/>
    <p:sldId id="278" r:id="rId10"/>
    <p:sldId id="263" r:id="rId11"/>
    <p:sldId id="264" r:id="rId12"/>
    <p:sldId id="265" r:id="rId13"/>
    <p:sldId id="266" r:id="rId14"/>
    <p:sldId id="274" r:id="rId15"/>
    <p:sldId id="275" r:id="rId16"/>
    <p:sldId id="267" r:id="rId17"/>
    <p:sldId id="268" r:id="rId18"/>
    <p:sldId id="269" r:id="rId19"/>
    <p:sldId id="272" r:id="rId20"/>
    <p:sldId id="277" r:id="rId21"/>
    <p:sldId id="270" r:id="rId22"/>
    <p:sldId id="271" r:id="rId23"/>
    <p:sldId id="273" r:id="rId24"/>
  </p:sldIdLst>
  <p:sldSz cx="18288000" cy="10287000"/>
  <p:notesSz cx="6858000" cy="9144000"/>
  <p:embeddedFontLst>
    <p:embeddedFont>
      <p:font typeface="Canva Sans" panose="020B0604020202020204" charset="0"/>
      <p:regular r:id="rId26"/>
    </p:embeddedFont>
    <p:embeddedFont>
      <p:font typeface="Canva Sans Bold" panose="020B0604020202020204" charset="0"/>
      <p:regular r:id="rId27"/>
    </p:embeddedFont>
    <p:embeddedFont>
      <p:font typeface="Montserrat" panose="00000500000000000000" pitchFamily="2" charset="0"/>
      <p:regular r:id="rId28"/>
      <p:bold r:id="rId29"/>
      <p:italic r:id="rId30"/>
      <p:boldItalic r:id="rId31"/>
    </p:embeddedFont>
    <p:embeddedFont>
      <p:font typeface="Montserrat Bold" panose="00000800000000000000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907C69-B896-467C-8A71-7C7BAB464294}" v="375" dt="2024-05-28T13:07:25.7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2" d="100"/>
          <a:sy n="32" d="100"/>
        </p:scale>
        <p:origin x="16" y="2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png>
</file>

<file path=ppt/media/image33.jpeg>
</file>

<file path=ppt/media/image34.png>
</file>

<file path=ppt/media/image35.sv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J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271CAC-A914-43DC-81CB-82354BA4FD8D}" type="datetimeFigureOut">
              <a:rPr lang="en-FJ" smtClean="0"/>
              <a:t>29/05/2024</a:t>
            </a:fld>
            <a:endParaRPr lang="en-FJ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J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J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J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40846E-84E9-437B-B65D-5AF35620B279}" type="slidenum">
              <a:rPr lang="en-FJ" smtClean="0"/>
              <a:t>‹#›</a:t>
            </a:fld>
            <a:endParaRPr lang="en-FJ"/>
          </a:p>
        </p:txBody>
      </p:sp>
    </p:spTree>
    <p:extLst>
      <p:ext uri="{BB962C8B-B14F-4D97-AF65-F5344CB8AC3E}">
        <p14:creationId xmlns:p14="http://schemas.microsoft.com/office/powerpoint/2010/main" val="906186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J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0846E-84E9-437B-B65D-5AF35620B279}" type="slidenum">
              <a:rPr lang="en-FJ" smtClean="0"/>
              <a:t>13</a:t>
            </a:fld>
            <a:endParaRPr lang="en-FJ"/>
          </a:p>
        </p:txBody>
      </p:sp>
    </p:spTree>
    <p:extLst>
      <p:ext uri="{BB962C8B-B14F-4D97-AF65-F5344CB8AC3E}">
        <p14:creationId xmlns:p14="http://schemas.microsoft.com/office/powerpoint/2010/main" val="351037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8.svg"/><Relationship Id="rId4" Type="http://schemas.openxmlformats.org/officeDocument/2006/relationships/image" Target="../media/image4.svg"/><Relationship Id="rId9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jpeg"/><Relationship Id="rId5" Type="http://schemas.openxmlformats.org/officeDocument/2006/relationships/image" Target="../media/image32.png"/><Relationship Id="rId4" Type="http://schemas.openxmlformats.org/officeDocument/2006/relationships/image" Target="../media/image3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%3A%2F%2Fwww.linkedin.com%2Fcompany%2Fvinodpatelgroup&amp;psig=AOvVaw35lUjHkjKTIoha4TZSczaB&amp;ust=1716901827597000&amp;source=images&amp;cd=vfe&amp;opi=89978449&amp;ved=0CBAQjRxqFwoTCLCf3Zz0rYYDFQAAAAAdAAAAABAE" TargetMode="External"/><Relationship Id="rId2" Type="http://schemas.openxmlformats.org/officeDocument/2006/relationships/hyperlink" Target="https://www.youtube.com/watch?v=pXc1BBVfm2Q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62" r="-6962"/>
            </a:stretch>
          </a:blipFill>
        </p:spPr>
        <p:txBody>
          <a:bodyPr/>
          <a:lstStyle/>
          <a:p>
            <a:endParaRPr lang="en-GB" dirty="0"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7679689" y="6727467"/>
            <a:ext cx="2928622" cy="895867"/>
            <a:chOff x="0" y="0"/>
            <a:chExt cx="3904830" cy="1194489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3904830" cy="1194489"/>
              <a:chOff x="0" y="0"/>
              <a:chExt cx="812800" cy="248636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248636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248636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48636"/>
                    </a:lnTo>
                    <a:lnTo>
                      <a:pt x="0" y="248636"/>
                    </a:lnTo>
                    <a:close/>
                  </a:path>
                </a:pathLst>
              </a:custGeom>
              <a:solidFill>
                <a:srgbClr val="004AAD"/>
              </a:solidFill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-66675"/>
                <a:ext cx="812800" cy="31531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5040"/>
                  </a:lnSpc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258545" y="322851"/>
              <a:ext cx="3387741" cy="586827"/>
            </a:xfrm>
            <a:prstGeom prst="rect">
              <a:avLst/>
            </a:prstGeom>
            <a:effectLst>
              <a:glow rad="139700">
                <a:schemeClr val="accent1">
                  <a:satMod val="175000"/>
                  <a:alpha val="40000"/>
                </a:schemeClr>
              </a:glow>
            </a:effectLst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16"/>
                </a:lnSpc>
              </a:pPr>
              <a:r>
                <a:rPr lang="en-US" sz="3416" b="1" dirty="0">
                  <a:solidFill>
                    <a:srgbClr val="FFFFFF"/>
                  </a:solidFill>
                  <a:effectLst>
                    <a:glow rad="101600">
                      <a:schemeClr val="accent1">
                        <a:satMod val="175000"/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nva Sans"/>
                </a:rPr>
                <a:t>Get Started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-72709" y="0"/>
            <a:ext cx="2886373" cy="1622740"/>
          </a:xfrm>
          <a:custGeom>
            <a:avLst/>
            <a:gdLst/>
            <a:ahLst/>
            <a:cxnLst/>
            <a:rect l="l" t="t" r="r" b="b"/>
            <a:pathLst>
              <a:path w="3848498" h="2163653">
                <a:moveTo>
                  <a:pt x="0" y="0"/>
                </a:moveTo>
                <a:lnTo>
                  <a:pt x="3848498" y="0"/>
                </a:lnTo>
                <a:lnTo>
                  <a:pt x="3848498" y="2163653"/>
                </a:lnTo>
                <a:lnTo>
                  <a:pt x="0" y="21636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10" name="Group 10"/>
          <p:cNvGrpSpPr/>
          <p:nvPr/>
        </p:nvGrpSpPr>
        <p:grpSpPr>
          <a:xfrm>
            <a:off x="15047251" y="341182"/>
            <a:ext cx="1191952" cy="565727"/>
            <a:chOff x="0" y="0"/>
            <a:chExt cx="313930" cy="14899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13930" cy="148998"/>
            </a:xfrm>
            <a:custGeom>
              <a:avLst/>
              <a:gdLst/>
              <a:ahLst/>
              <a:cxnLst/>
              <a:rect l="l" t="t" r="r" b="b"/>
              <a:pathLst>
                <a:path w="313930" h="148998">
                  <a:moveTo>
                    <a:pt x="74499" y="0"/>
                  </a:moveTo>
                  <a:lnTo>
                    <a:pt x="239431" y="0"/>
                  </a:lnTo>
                  <a:cubicBezTo>
                    <a:pt x="259189" y="0"/>
                    <a:pt x="278138" y="7849"/>
                    <a:pt x="292109" y="21820"/>
                  </a:cubicBezTo>
                  <a:cubicBezTo>
                    <a:pt x="306081" y="35792"/>
                    <a:pt x="313930" y="54741"/>
                    <a:pt x="313930" y="74499"/>
                  </a:cubicBezTo>
                  <a:lnTo>
                    <a:pt x="313930" y="74499"/>
                  </a:lnTo>
                  <a:cubicBezTo>
                    <a:pt x="313930" y="115644"/>
                    <a:pt x="280575" y="148998"/>
                    <a:pt x="239431" y="148998"/>
                  </a:cubicBezTo>
                  <a:lnTo>
                    <a:pt x="74499" y="148998"/>
                  </a:lnTo>
                  <a:cubicBezTo>
                    <a:pt x="33354" y="148998"/>
                    <a:pt x="0" y="115644"/>
                    <a:pt x="0" y="74499"/>
                  </a:cubicBezTo>
                  <a:lnTo>
                    <a:pt x="0" y="74499"/>
                  </a:lnTo>
                  <a:cubicBezTo>
                    <a:pt x="0" y="33354"/>
                    <a:pt x="33354" y="0"/>
                    <a:pt x="74499" y="0"/>
                  </a:cubicBezTo>
                  <a:close/>
                </a:path>
              </a:pathLst>
            </a:custGeom>
            <a:solidFill>
              <a:srgbClr val="EDE9E9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313930" cy="1966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000000"/>
                  </a:solidFill>
                  <a:latin typeface="Canva Sans Bold"/>
                </a:rPr>
                <a:t>Login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6445259" y="341182"/>
            <a:ext cx="1646548" cy="565727"/>
            <a:chOff x="0" y="0"/>
            <a:chExt cx="433659" cy="14899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33659" cy="148998"/>
            </a:xfrm>
            <a:custGeom>
              <a:avLst/>
              <a:gdLst/>
              <a:ahLst/>
              <a:cxnLst/>
              <a:rect l="l" t="t" r="r" b="b"/>
              <a:pathLst>
                <a:path w="433659" h="148998">
                  <a:moveTo>
                    <a:pt x="74499" y="0"/>
                  </a:moveTo>
                  <a:lnTo>
                    <a:pt x="359160" y="0"/>
                  </a:lnTo>
                  <a:cubicBezTo>
                    <a:pt x="378918" y="0"/>
                    <a:pt x="397867" y="7849"/>
                    <a:pt x="411838" y="21820"/>
                  </a:cubicBezTo>
                  <a:cubicBezTo>
                    <a:pt x="425810" y="35792"/>
                    <a:pt x="433659" y="54741"/>
                    <a:pt x="433659" y="74499"/>
                  </a:cubicBezTo>
                  <a:lnTo>
                    <a:pt x="433659" y="74499"/>
                  </a:lnTo>
                  <a:cubicBezTo>
                    <a:pt x="433659" y="115644"/>
                    <a:pt x="400304" y="148998"/>
                    <a:pt x="359160" y="148998"/>
                  </a:cubicBezTo>
                  <a:lnTo>
                    <a:pt x="74499" y="148998"/>
                  </a:lnTo>
                  <a:cubicBezTo>
                    <a:pt x="33354" y="148998"/>
                    <a:pt x="0" y="115644"/>
                    <a:pt x="0" y="74499"/>
                  </a:cubicBezTo>
                  <a:lnTo>
                    <a:pt x="0" y="74499"/>
                  </a:lnTo>
                  <a:cubicBezTo>
                    <a:pt x="0" y="33354"/>
                    <a:pt x="33354" y="0"/>
                    <a:pt x="74499" y="0"/>
                  </a:cubicBezTo>
                  <a:close/>
                </a:path>
              </a:pathLst>
            </a:custGeom>
            <a:solidFill>
              <a:srgbClr val="EDE9E9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433659" cy="1966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000000"/>
                  </a:solidFill>
                  <a:latin typeface="Canva Sans Bold"/>
                </a:rPr>
                <a:t>Register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3217975" y="401001"/>
            <a:ext cx="930473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30302A"/>
                </a:solidFill>
                <a:latin typeface="Canva Sans Bold"/>
              </a:rPr>
              <a:t>Home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441396" y="401001"/>
            <a:ext cx="2368600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30302A"/>
                </a:solidFill>
                <a:latin typeface="Canva Sans Bold"/>
              </a:rPr>
              <a:t>Repair Projects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105271" y="401001"/>
            <a:ext cx="1961554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30302A"/>
                </a:solidFill>
                <a:latin typeface="Canva Sans Bold"/>
              </a:rPr>
              <a:t>For Business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362100" y="401001"/>
            <a:ext cx="1366800" cy="41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30302A"/>
                </a:solidFill>
                <a:latin typeface="Canva Sans Bold"/>
              </a:rPr>
              <a:t>Support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925093" y="401001"/>
            <a:ext cx="1313259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30302A"/>
                </a:solidFill>
                <a:latin typeface="Canva Sans Bold"/>
              </a:rPr>
              <a:t>Dev Info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705FF7-3209-B94A-F78D-A2C03E4118A3}"/>
              </a:ext>
            </a:extLst>
          </p:cNvPr>
          <p:cNvSpPr txBox="1"/>
          <p:nvPr/>
        </p:nvSpPr>
        <p:spPr>
          <a:xfrm>
            <a:off x="13312475" y="8649316"/>
            <a:ext cx="58534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Daniyal Sultan – S11215227</a:t>
            </a:r>
          </a:p>
          <a:p>
            <a:r>
              <a:rPr lang="en-US" dirty="0"/>
              <a:t> </a:t>
            </a:r>
            <a:r>
              <a:rPr lang="en-US" dirty="0" err="1"/>
              <a:t>Navneel</a:t>
            </a:r>
            <a:r>
              <a:rPr lang="en-US" dirty="0"/>
              <a:t> Prasad – S11219957 </a:t>
            </a:r>
          </a:p>
          <a:p>
            <a:r>
              <a:rPr lang="en-US" dirty="0" err="1"/>
              <a:t>Sharvik</a:t>
            </a:r>
            <a:r>
              <a:rPr lang="en-US" dirty="0"/>
              <a:t> Sharma – S11220315</a:t>
            </a:r>
          </a:p>
          <a:p>
            <a:r>
              <a:rPr lang="en-US" dirty="0"/>
              <a:t> Shamal Prasad- S11219545 </a:t>
            </a:r>
          </a:p>
          <a:p>
            <a:r>
              <a:rPr lang="en-US" dirty="0"/>
              <a:t>Shreshtha Sharma – S11220274</a:t>
            </a:r>
            <a:endParaRPr lang="en-FJ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164516" cy="1622740"/>
            <a:chOff x="0" y="0"/>
            <a:chExt cx="24219355" cy="21636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48498" cy="2163653"/>
            </a:xfrm>
            <a:custGeom>
              <a:avLst/>
              <a:gdLst/>
              <a:ahLst/>
              <a:cxnLst/>
              <a:rect l="l" t="t" r="r" b="b"/>
              <a:pathLst>
                <a:path w="3848498" h="2163653">
                  <a:moveTo>
                    <a:pt x="0" y="0"/>
                  </a:moveTo>
                  <a:lnTo>
                    <a:pt x="3848498" y="0"/>
                  </a:lnTo>
                  <a:lnTo>
                    <a:pt x="3848498" y="2163653"/>
                  </a:lnTo>
                  <a:lnTo>
                    <a:pt x="0" y="21636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20159947" y="454909"/>
              <a:ext cx="1589269" cy="754302"/>
              <a:chOff x="0" y="0"/>
              <a:chExt cx="313930" cy="148998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313930" cy="148998"/>
              </a:xfrm>
              <a:custGeom>
                <a:avLst/>
                <a:gdLst/>
                <a:ahLst/>
                <a:cxnLst/>
                <a:rect l="l" t="t" r="r" b="b"/>
                <a:pathLst>
                  <a:path w="313930" h="148998">
                    <a:moveTo>
                      <a:pt x="74499" y="0"/>
                    </a:moveTo>
                    <a:lnTo>
                      <a:pt x="239431" y="0"/>
                    </a:lnTo>
                    <a:cubicBezTo>
                      <a:pt x="259189" y="0"/>
                      <a:pt x="278138" y="7849"/>
                      <a:pt x="292109" y="21820"/>
                    </a:cubicBezTo>
                    <a:cubicBezTo>
                      <a:pt x="306081" y="35792"/>
                      <a:pt x="313930" y="54741"/>
                      <a:pt x="313930" y="74499"/>
                    </a:cubicBezTo>
                    <a:lnTo>
                      <a:pt x="313930" y="74499"/>
                    </a:lnTo>
                    <a:cubicBezTo>
                      <a:pt x="313930" y="115644"/>
                      <a:pt x="280575" y="148998"/>
                      <a:pt x="239431" y="148998"/>
                    </a:cubicBezTo>
                    <a:lnTo>
                      <a:pt x="74499" y="148998"/>
                    </a:lnTo>
                    <a:cubicBezTo>
                      <a:pt x="33354" y="148998"/>
                      <a:pt x="0" y="115644"/>
                      <a:pt x="0" y="74499"/>
                    </a:cubicBezTo>
                    <a:lnTo>
                      <a:pt x="0" y="74499"/>
                    </a:lnTo>
                    <a:cubicBezTo>
                      <a:pt x="0" y="33354"/>
                      <a:pt x="33354" y="0"/>
                      <a:pt x="74499" y="0"/>
                    </a:cubicBezTo>
                    <a:close/>
                  </a:path>
                </a:pathLst>
              </a:custGeom>
              <a:solidFill>
                <a:srgbClr val="EDE9E9"/>
              </a:solidFill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-47625"/>
                <a:ext cx="313930" cy="19662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>
                    <a:solidFill>
                      <a:srgbClr val="000000"/>
                    </a:solidFill>
                    <a:latin typeface="Canva Sans Bold"/>
                  </a:rPr>
                  <a:t>Login</a:t>
                </a:r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22023958" y="454909"/>
              <a:ext cx="2195397" cy="754302"/>
              <a:chOff x="0" y="0"/>
              <a:chExt cx="433659" cy="148998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433659" cy="148998"/>
              </a:xfrm>
              <a:custGeom>
                <a:avLst/>
                <a:gdLst/>
                <a:ahLst/>
                <a:cxnLst/>
                <a:rect l="l" t="t" r="r" b="b"/>
                <a:pathLst>
                  <a:path w="433659" h="148998">
                    <a:moveTo>
                      <a:pt x="74499" y="0"/>
                    </a:moveTo>
                    <a:lnTo>
                      <a:pt x="359160" y="0"/>
                    </a:lnTo>
                    <a:cubicBezTo>
                      <a:pt x="378918" y="0"/>
                      <a:pt x="397867" y="7849"/>
                      <a:pt x="411838" y="21820"/>
                    </a:cubicBezTo>
                    <a:cubicBezTo>
                      <a:pt x="425810" y="35792"/>
                      <a:pt x="433659" y="54741"/>
                      <a:pt x="433659" y="74499"/>
                    </a:cubicBezTo>
                    <a:lnTo>
                      <a:pt x="433659" y="74499"/>
                    </a:lnTo>
                    <a:cubicBezTo>
                      <a:pt x="433659" y="115644"/>
                      <a:pt x="400304" y="148998"/>
                      <a:pt x="359160" y="148998"/>
                    </a:cubicBezTo>
                    <a:lnTo>
                      <a:pt x="74499" y="148998"/>
                    </a:lnTo>
                    <a:cubicBezTo>
                      <a:pt x="33354" y="148998"/>
                      <a:pt x="0" y="115644"/>
                      <a:pt x="0" y="74499"/>
                    </a:cubicBezTo>
                    <a:lnTo>
                      <a:pt x="0" y="74499"/>
                    </a:lnTo>
                    <a:cubicBezTo>
                      <a:pt x="0" y="33354"/>
                      <a:pt x="33354" y="0"/>
                      <a:pt x="74499" y="0"/>
                    </a:cubicBezTo>
                    <a:close/>
                  </a:path>
                </a:pathLst>
              </a:custGeom>
              <a:solidFill>
                <a:srgbClr val="EDE9E9"/>
              </a:solidFill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-47625"/>
                <a:ext cx="433659" cy="19662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>
                    <a:solidFill>
                      <a:srgbClr val="000000"/>
                    </a:solidFill>
                    <a:latin typeface="Canva Sans Bold"/>
                  </a:rPr>
                  <a:t>Register</a:t>
                </a:r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4387579" y="534668"/>
              <a:ext cx="1240631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Home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6018807" y="534668"/>
              <a:ext cx="3158133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Repair Projects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9570640" y="534668"/>
              <a:ext cx="2615406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For Business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2579744" y="534668"/>
              <a:ext cx="1847455" cy="55912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dirty="0">
                  <a:solidFill>
                    <a:srgbClr val="30302A"/>
                  </a:solidFill>
                  <a:latin typeface="Canva Sans Bold"/>
                </a:rPr>
                <a:t>Support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4663736" y="534668"/>
              <a:ext cx="1751012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Dev Info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0" y="1568049"/>
            <a:ext cx="18288000" cy="7211737"/>
            <a:chOff x="0" y="0"/>
            <a:chExt cx="4832854" cy="189938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832854" cy="1899388"/>
            </a:xfrm>
            <a:custGeom>
              <a:avLst/>
              <a:gdLst/>
              <a:ahLst/>
              <a:cxnLst/>
              <a:rect l="l" t="t" r="r" b="b"/>
              <a:pathLst>
                <a:path w="4832854" h="1899388">
                  <a:moveTo>
                    <a:pt x="0" y="0"/>
                  </a:moveTo>
                  <a:lnTo>
                    <a:pt x="4832854" y="0"/>
                  </a:lnTo>
                  <a:lnTo>
                    <a:pt x="4832854" y="1899388"/>
                  </a:lnTo>
                  <a:lnTo>
                    <a:pt x="0" y="1899388"/>
                  </a:lnTo>
                  <a:close/>
                </a:path>
              </a:pathLst>
            </a:custGeom>
            <a:solidFill>
              <a:srgbClr val="AED4DE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4832854" cy="19470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0" y="8957279"/>
            <a:ext cx="18288000" cy="1195070"/>
            <a:chOff x="0" y="0"/>
            <a:chExt cx="24384000" cy="1593427"/>
          </a:xfrm>
        </p:grpSpPr>
        <p:sp>
          <p:nvSpPr>
            <p:cNvPr id="19" name="Freeform 19"/>
            <p:cNvSpPr/>
            <p:nvPr/>
          </p:nvSpPr>
          <p:spPr>
            <a:xfrm rot="-1650235">
              <a:off x="19891632" y="56596"/>
              <a:ext cx="239378" cy="328324"/>
            </a:xfrm>
            <a:custGeom>
              <a:avLst/>
              <a:gdLst/>
              <a:ahLst/>
              <a:cxnLst/>
              <a:rect l="l" t="t" r="r" b="b"/>
              <a:pathLst>
                <a:path w="239378" h="328324">
                  <a:moveTo>
                    <a:pt x="0" y="0"/>
                  </a:moveTo>
                  <a:lnTo>
                    <a:pt x="239378" y="0"/>
                  </a:lnTo>
                  <a:lnTo>
                    <a:pt x="239378" y="328324"/>
                  </a:lnTo>
                  <a:lnTo>
                    <a:pt x="0" y="3283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9974667" y="-28575"/>
              <a:ext cx="2313980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30302A"/>
                  </a:solidFill>
                  <a:latin typeface="Canva Sans Bold"/>
                </a:rPr>
                <a:t>Telephone: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9974667" y="393065"/>
              <a:ext cx="2959497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sng">
                  <a:solidFill>
                    <a:srgbClr val="004AAD"/>
                  </a:solidFill>
                  <a:latin typeface="Canva Sans Bold"/>
                </a:rPr>
                <a:t>+679-8569258</a:t>
              </a:r>
            </a:p>
          </p:txBody>
        </p:sp>
        <p:sp>
          <p:nvSpPr>
            <p:cNvPr id="22" name="Freeform 22"/>
            <p:cNvSpPr/>
            <p:nvPr/>
          </p:nvSpPr>
          <p:spPr>
            <a:xfrm>
              <a:off x="19829348" y="936528"/>
              <a:ext cx="319171" cy="239378"/>
            </a:xfrm>
            <a:custGeom>
              <a:avLst/>
              <a:gdLst/>
              <a:ahLst/>
              <a:cxnLst/>
              <a:rect l="l" t="t" r="r" b="b"/>
              <a:pathLst>
                <a:path w="319171" h="239378">
                  <a:moveTo>
                    <a:pt x="0" y="0"/>
                  </a:moveTo>
                  <a:lnTo>
                    <a:pt x="319171" y="0"/>
                  </a:lnTo>
                  <a:lnTo>
                    <a:pt x="319171" y="239378"/>
                  </a:lnTo>
                  <a:lnTo>
                    <a:pt x="0" y="239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-38150" t="-66326" r="-38150" b="-68742"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20113283" y="848572"/>
              <a:ext cx="1027314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30302A"/>
                  </a:solidFill>
                  <a:latin typeface="Canva Sans Bold"/>
                </a:rPr>
                <a:t>Mail: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20193294" y="1206712"/>
              <a:ext cx="4190706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sng">
                  <a:solidFill>
                    <a:srgbClr val="004AAD"/>
                  </a:solidFill>
                  <a:latin typeface="Canva Sans Bold"/>
                </a:rPr>
                <a:t>handyhelpers@gmail.com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548005"/>
              <a:ext cx="3784040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 dirty="0">
                  <a:solidFill>
                    <a:srgbClr val="30302A"/>
                  </a:solidFill>
                  <a:latin typeface="Canva Sans Bold"/>
                </a:rPr>
                <a:t>Terms &amp; Conditions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5535053" y="548005"/>
              <a:ext cx="3158133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Repair Projects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8513651" y="548005"/>
              <a:ext cx="2615406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Our Partners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1129057" y="548005"/>
              <a:ext cx="2038531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Feedback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3784040" y="548005"/>
              <a:ext cx="1751012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Dev Info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2881657" y="548005"/>
              <a:ext cx="5419769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30302A"/>
                  </a:solidFill>
                  <a:latin typeface="Canva Sans Bold"/>
                </a:rPr>
                <a:t>© HandyHelpers.com 2024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2928480" y="2630235"/>
            <a:ext cx="12431040" cy="5776748"/>
            <a:chOff x="0" y="0"/>
            <a:chExt cx="3274019" cy="1521448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3274019" cy="1521448"/>
            </a:xfrm>
            <a:custGeom>
              <a:avLst/>
              <a:gdLst/>
              <a:ahLst/>
              <a:cxnLst/>
              <a:rect l="l" t="t" r="r" b="b"/>
              <a:pathLst>
                <a:path w="3274019" h="1521448">
                  <a:moveTo>
                    <a:pt x="31762" y="0"/>
                  </a:moveTo>
                  <a:lnTo>
                    <a:pt x="3242257" y="0"/>
                  </a:lnTo>
                  <a:cubicBezTo>
                    <a:pt x="3250680" y="0"/>
                    <a:pt x="3258759" y="3346"/>
                    <a:pt x="3264716" y="9303"/>
                  </a:cubicBezTo>
                  <a:cubicBezTo>
                    <a:pt x="3270672" y="15260"/>
                    <a:pt x="3274019" y="23338"/>
                    <a:pt x="3274019" y="31762"/>
                  </a:cubicBezTo>
                  <a:lnTo>
                    <a:pt x="3274019" y="1489686"/>
                  </a:lnTo>
                  <a:cubicBezTo>
                    <a:pt x="3274019" y="1498110"/>
                    <a:pt x="3270672" y="1506189"/>
                    <a:pt x="3264716" y="1512145"/>
                  </a:cubicBezTo>
                  <a:cubicBezTo>
                    <a:pt x="3258759" y="1518102"/>
                    <a:pt x="3250680" y="1521448"/>
                    <a:pt x="3242257" y="1521448"/>
                  </a:cubicBezTo>
                  <a:lnTo>
                    <a:pt x="31762" y="1521448"/>
                  </a:lnTo>
                  <a:cubicBezTo>
                    <a:pt x="23338" y="1521448"/>
                    <a:pt x="15260" y="1518102"/>
                    <a:pt x="9303" y="1512145"/>
                  </a:cubicBezTo>
                  <a:cubicBezTo>
                    <a:pt x="3346" y="1506189"/>
                    <a:pt x="0" y="1498110"/>
                    <a:pt x="0" y="1489686"/>
                  </a:cubicBezTo>
                  <a:lnTo>
                    <a:pt x="0" y="31762"/>
                  </a:lnTo>
                  <a:cubicBezTo>
                    <a:pt x="0" y="23338"/>
                    <a:pt x="3346" y="15260"/>
                    <a:pt x="9303" y="9303"/>
                  </a:cubicBezTo>
                  <a:cubicBezTo>
                    <a:pt x="15260" y="3346"/>
                    <a:pt x="23338" y="0"/>
                    <a:pt x="31762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47625"/>
              <a:ext cx="3274019" cy="15690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4244873" y="2762519"/>
            <a:ext cx="2103929" cy="480002"/>
            <a:chOff x="0" y="0"/>
            <a:chExt cx="554121" cy="12642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554121" cy="126420"/>
            </a:xfrm>
            <a:custGeom>
              <a:avLst/>
              <a:gdLst/>
              <a:ahLst/>
              <a:cxnLst/>
              <a:rect l="l" t="t" r="r" b="b"/>
              <a:pathLst>
                <a:path w="554121" h="126420">
                  <a:moveTo>
                    <a:pt x="0" y="0"/>
                  </a:moveTo>
                  <a:lnTo>
                    <a:pt x="554121" y="0"/>
                  </a:lnTo>
                  <a:lnTo>
                    <a:pt x="554121" y="126420"/>
                  </a:lnTo>
                  <a:lnTo>
                    <a:pt x="0" y="126420"/>
                  </a:lnTo>
                  <a:close/>
                </a:path>
              </a:pathLst>
            </a:custGeom>
            <a:solidFill>
              <a:srgbClr val="326695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554121" cy="1740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Canva Sans Bold"/>
                </a:rPr>
                <a:t>Business Name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4244873" y="4012133"/>
            <a:ext cx="2103929" cy="476622"/>
            <a:chOff x="0" y="0"/>
            <a:chExt cx="554121" cy="12553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554121" cy="125530"/>
            </a:xfrm>
            <a:custGeom>
              <a:avLst/>
              <a:gdLst/>
              <a:ahLst/>
              <a:cxnLst/>
              <a:rect l="l" t="t" r="r" b="b"/>
              <a:pathLst>
                <a:path w="554121" h="125530">
                  <a:moveTo>
                    <a:pt x="0" y="0"/>
                  </a:moveTo>
                  <a:lnTo>
                    <a:pt x="554121" y="0"/>
                  </a:lnTo>
                  <a:lnTo>
                    <a:pt x="554121" y="125530"/>
                  </a:lnTo>
                  <a:lnTo>
                    <a:pt x="0" y="125530"/>
                  </a:lnTo>
                  <a:close/>
                </a:path>
              </a:pathLst>
            </a:custGeom>
            <a:solidFill>
              <a:srgbClr val="326695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-47625"/>
              <a:ext cx="554121" cy="173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Canva Sans Bold"/>
                </a:rPr>
                <a:t>Services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4244873" y="5585957"/>
            <a:ext cx="2103929" cy="476622"/>
            <a:chOff x="0" y="0"/>
            <a:chExt cx="554121" cy="12553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554121" cy="125530"/>
            </a:xfrm>
            <a:custGeom>
              <a:avLst/>
              <a:gdLst/>
              <a:ahLst/>
              <a:cxnLst/>
              <a:rect l="l" t="t" r="r" b="b"/>
              <a:pathLst>
                <a:path w="554121" h="125530">
                  <a:moveTo>
                    <a:pt x="0" y="0"/>
                  </a:moveTo>
                  <a:lnTo>
                    <a:pt x="554121" y="0"/>
                  </a:lnTo>
                  <a:lnTo>
                    <a:pt x="554121" y="125530"/>
                  </a:lnTo>
                  <a:lnTo>
                    <a:pt x="0" y="125530"/>
                  </a:lnTo>
                  <a:close/>
                </a:path>
              </a:pathLst>
            </a:custGeom>
            <a:solidFill>
              <a:srgbClr val="326695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47625"/>
              <a:ext cx="554121" cy="173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Canva Sans Bold"/>
                </a:rPr>
                <a:t>Background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4244873" y="6889219"/>
            <a:ext cx="2103929" cy="476622"/>
            <a:chOff x="0" y="0"/>
            <a:chExt cx="554121" cy="12553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554121" cy="125530"/>
            </a:xfrm>
            <a:custGeom>
              <a:avLst/>
              <a:gdLst/>
              <a:ahLst/>
              <a:cxnLst/>
              <a:rect l="l" t="t" r="r" b="b"/>
              <a:pathLst>
                <a:path w="554121" h="125530">
                  <a:moveTo>
                    <a:pt x="0" y="0"/>
                  </a:moveTo>
                  <a:lnTo>
                    <a:pt x="554121" y="0"/>
                  </a:lnTo>
                  <a:lnTo>
                    <a:pt x="554121" y="125530"/>
                  </a:lnTo>
                  <a:lnTo>
                    <a:pt x="0" y="125530"/>
                  </a:lnTo>
                  <a:close/>
                </a:path>
              </a:pathLst>
            </a:custGeom>
            <a:solidFill>
              <a:srgbClr val="326695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47625"/>
              <a:ext cx="554121" cy="173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Canva Sans Bold"/>
                </a:rPr>
                <a:t>Review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9143324" y="2762519"/>
            <a:ext cx="2103929" cy="480002"/>
            <a:chOff x="0" y="0"/>
            <a:chExt cx="554121" cy="126420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554121" cy="126420"/>
            </a:xfrm>
            <a:custGeom>
              <a:avLst/>
              <a:gdLst/>
              <a:ahLst/>
              <a:cxnLst/>
              <a:rect l="l" t="t" r="r" b="b"/>
              <a:pathLst>
                <a:path w="554121" h="126420">
                  <a:moveTo>
                    <a:pt x="0" y="0"/>
                  </a:moveTo>
                  <a:lnTo>
                    <a:pt x="554121" y="0"/>
                  </a:lnTo>
                  <a:lnTo>
                    <a:pt x="554121" y="126420"/>
                  </a:lnTo>
                  <a:lnTo>
                    <a:pt x="0" y="126420"/>
                  </a:lnTo>
                  <a:close/>
                </a:path>
              </a:pathLst>
            </a:custGeom>
            <a:solidFill>
              <a:srgbClr val="326695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-47625"/>
              <a:ext cx="554121" cy="1740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Canva Sans Bold"/>
                </a:rPr>
                <a:t>Address</a:t>
              </a:r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9112453" y="3732910"/>
            <a:ext cx="2103929" cy="497445"/>
            <a:chOff x="0" y="0"/>
            <a:chExt cx="554121" cy="131014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554121" cy="131014"/>
            </a:xfrm>
            <a:custGeom>
              <a:avLst/>
              <a:gdLst/>
              <a:ahLst/>
              <a:cxnLst/>
              <a:rect l="l" t="t" r="r" b="b"/>
              <a:pathLst>
                <a:path w="554121" h="131014">
                  <a:moveTo>
                    <a:pt x="0" y="0"/>
                  </a:moveTo>
                  <a:lnTo>
                    <a:pt x="554121" y="0"/>
                  </a:lnTo>
                  <a:lnTo>
                    <a:pt x="554121" y="131014"/>
                  </a:lnTo>
                  <a:lnTo>
                    <a:pt x="0" y="131014"/>
                  </a:lnTo>
                  <a:close/>
                </a:path>
              </a:pathLst>
            </a:custGeom>
            <a:solidFill>
              <a:srgbClr val="326695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0" y="-47625"/>
              <a:ext cx="554121" cy="1786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Canva Sans Bold"/>
                </a:rPr>
                <a:t>Email</a:t>
              </a:r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9082258" y="4796210"/>
            <a:ext cx="2103929" cy="469726"/>
            <a:chOff x="0" y="0"/>
            <a:chExt cx="554121" cy="123714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554121" cy="123714"/>
            </a:xfrm>
            <a:custGeom>
              <a:avLst/>
              <a:gdLst/>
              <a:ahLst/>
              <a:cxnLst/>
              <a:rect l="l" t="t" r="r" b="b"/>
              <a:pathLst>
                <a:path w="554121" h="123714">
                  <a:moveTo>
                    <a:pt x="0" y="0"/>
                  </a:moveTo>
                  <a:lnTo>
                    <a:pt x="554121" y="0"/>
                  </a:lnTo>
                  <a:lnTo>
                    <a:pt x="554121" y="123714"/>
                  </a:lnTo>
                  <a:lnTo>
                    <a:pt x="0" y="123714"/>
                  </a:lnTo>
                  <a:close/>
                </a:path>
              </a:pathLst>
            </a:custGeom>
            <a:solidFill>
              <a:srgbClr val="326695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-47625"/>
              <a:ext cx="554121" cy="1713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Canva Sans Bold"/>
                </a:rPr>
                <a:t>Phone Contact</a:t>
              </a:r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4244873" y="3242521"/>
            <a:ext cx="2103929" cy="490389"/>
            <a:chOff x="0" y="0"/>
            <a:chExt cx="554121" cy="129156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554121" cy="129156"/>
            </a:xfrm>
            <a:custGeom>
              <a:avLst/>
              <a:gdLst/>
              <a:ahLst/>
              <a:cxnLst/>
              <a:rect l="l" t="t" r="r" b="b"/>
              <a:pathLst>
                <a:path w="554121" h="129156">
                  <a:moveTo>
                    <a:pt x="0" y="0"/>
                  </a:moveTo>
                  <a:lnTo>
                    <a:pt x="554121" y="0"/>
                  </a:lnTo>
                  <a:lnTo>
                    <a:pt x="554121" y="129156"/>
                  </a:lnTo>
                  <a:lnTo>
                    <a:pt x="0" y="129156"/>
                  </a:lnTo>
                  <a:close/>
                </a:path>
              </a:pathLst>
            </a:custGeom>
            <a:solidFill>
              <a:srgbClr val="326695">
                <a:alpha val="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0" y="-47625"/>
              <a:ext cx="554121" cy="1767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4244873" y="4488754"/>
            <a:ext cx="2103929" cy="944803"/>
            <a:chOff x="0" y="0"/>
            <a:chExt cx="554121" cy="248837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554121" cy="248837"/>
            </a:xfrm>
            <a:custGeom>
              <a:avLst/>
              <a:gdLst/>
              <a:ahLst/>
              <a:cxnLst/>
              <a:rect l="l" t="t" r="r" b="b"/>
              <a:pathLst>
                <a:path w="554121" h="248837">
                  <a:moveTo>
                    <a:pt x="0" y="0"/>
                  </a:moveTo>
                  <a:lnTo>
                    <a:pt x="554121" y="0"/>
                  </a:lnTo>
                  <a:lnTo>
                    <a:pt x="554121" y="248837"/>
                  </a:lnTo>
                  <a:lnTo>
                    <a:pt x="0" y="248837"/>
                  </a:lnTo>
                  <a:close/>
                </a:path>
              </a:pathLst>
            </a:custGeom>
            <a:solidFill>
              <a:srgbClr val="326695">
                <a:alpha val="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TextBox 60"/>
            <p:cNvSpPr txBox="1"/>
            <p:nvPr/>
          </p:nvSpPr>
          <p:spPr>
            <a:xfrm>
              <a:off x="0" y="-47625"/>
              <a:ext cx="554121" cy="2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4244873" y="6062579"/>
            <a:ext cx="2103929" cy="672357"/>
            <a:chOff x="0" y="0"/>
            <a:chExt cx="554121" cy="177082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554121" cy="177082"/>
            </a:xfrm>
            <a:custGeom>
              <a:avLst/>
              <a:gdLst/>
              <a:ahLst/>
              <a:cxnLst/>
              <a:rect l="l" t="t" r="r" b="b"/>
              <a:pathLst>
                <a:path w="554121" h="177082">
                  <a:moveTo>
                    <a:pt x="0" y="0"/>
                  </a:moveTo>
                  <a:lnTo>
                    <a:pt x="554121" y="0"/>
                  </a:lnTo>
                  <a:lnTo>
                    <a:pt x="554121" y="177082"/>
                  </a:lnTo>
                  <a:lnTo>
                    <a:pt x="0" y="177082"/>
                  </a:lnTo>
                  <a:close/>
                </a:path>
              </a:pathLst>
            </a:custGeom>
            <a:solidFill>
              <a:srgbClr val="326695">
                <a:alpha val="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-47625"/>
              <a:ext cx="554121" cy="2247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9143324" y="3242521"/>
            <a:ext cx="2073734" cy="370040"/>
            <a:chOff x="0" y="0"/>
            <a:chExt cx="546169" cy="97459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546169" cy="97459"/>
            </a:xfrm>
            <a:custGeom>
              <a:avLst/>
              <a:gdLst/>
              <a:ahLst/>
              <a:cxnLst/>
              <a:rect l="l" t="t" r="r" b="b"/>
              <a:pathLst>
                <a:path w="546169" h="97459">
                  <a:moveTo>
                    <a:pt x="0" y="0"/>
                  </a:moveTo>
                  <a:lnTo>
                    <a:pt x="546169" y="0"/>
                  </a:lnTo>
                  <a:lnTo>
                    <a:pt x="546169" y="97459"/>
                  </a:lnTo>
                  <a:lnTo>
                    <a:pt x="0" y="97459"/>
                  </a:lnTo>
                  <a:close/>
                </a:path>
              </a:pathLst>
            </a:custGeom>
            <a:solidFill>
              <a:srgbClr val="326695">
                <a:alpha val="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TextBox 66"/>
            <p:cNvSpPr txBox="1"/>
            <p:nvPr/>
          </p:nvSpPr>
          <p:spPr>
            <a:xfrm>
              <a:off x="0" y="-47625"/>
              <a:ext cx="546169" cy="145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7" name="Group 67"/>
          <p:cNvGrpSpPr/>
          <p:nvPr/>
        </p:nvGrpSpPr>
        <p:grpSpPr>
          <a:xfrm>
            <a:off x="9112453" y="4209318"/>
            <a:ext cx="2103929" cy="463067"/>
            <a:chOff x="0" y="0"/>
            <a:chExt cx="554121" cy="121960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554121" cy="121960"/>
            </a:xfrm>
            <a:custGeom>
              <a:avLst/>
              <a:gdLst/>
              <a:ahLst/>
              <a:cxnLst/>
              <a:rect l="l" t="t" r="r" b="b"/>
              <a:pathLst>
                <a:path w="554121" h="121960">
                  <a:moveTo>
                    <a:pt x="0" y="0"/>
                  </a:moveTo>
                  <a:lnTo>
                    <a:pt x="554121" y="0"/>
                  </a:lnTo>
                  <a:lnTo>
                    <a:pt x="554121" y="121960"/>
                  </a:lnTo>
                  <a:lnTo>
                    <a:pt x="0" y="121960"/>
                  </a:lnTo>
                  <a:close/>
                </a:path>
              </a:pathLst>
            </a:custGeom>
            <a:solidFill>
              <a:srgbClr val="326695">
                <a:alpha val="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69" name="TextBox 69"/>
            <p:cNvSpPr txBox="1"/>
            <p:nvPr/>
          </p:nvSpPr>
          <p:spPr>
            <a:xfrm>
              <a:off x="0" y="-47625"/>
              <a:ext cx="554121" cy="1695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70" name="Group 70"/>
          <p:cNvGrpSpPr/>
          <p:nvPr/>
        </p:nvGrpSpPr>
        <p:grpSpPr>
          <a:xfrm>
            <a:off x="9082258" y="5265937"/>
            <a:ext cx="2103929" cy="466437"/>
            <a:chOff x="0" y="0"/>
            <a:chExt cx="554121" cy="122848"/>
          </a:xfrm>
        </p:grpSpPr>
        <p:sp>
          <p:nvSpPr>
            <p:cNvPr id="71" name="Freeform 71"/>
            <p:cNvSpPr/>
            <p:nvPr/>
          </p:nvSpPr>
          <p:spPr>
            <a:xfrm>
              <a:off x="0" y="0"/>
              <a:ext cx="554121" cy="122848"/>
            </a:xfrm>
            <a:custGeom>
              <a:avLst/>
              <a:gdLst/>
              <a:ahLst/>
              <a:cxnLst/>
              <a:rect l="l" t="t" r="r" b="b"/>
              <a:pathLst>
                <a:path w="554121" h="122848">
                  <a:moveTo>
                    <a:pt x="0" y="0"/>
                  </a:moveTo>
                  <a:lnTo>
                    <a:pt x="554121" y="0"/>
                  </a:lnTo>
                  <a:lnTo>
                    <a:pt x="554121" y="122848"/>
                  </a:lnTo>
                  <a:lnTo>
                    <a:pt x="0" y="122848"/>
                  </a:lnTo>
                  <a:close/>
                </a:path>
              </a:pathLst>
            </a:custGeom>
            <a:solidFill>
              <a:srgbClr val="326695">
                <a:alpha val="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72" name="TextBox 72"/>
            <p:cNvSpPr txBox="1"/>
            <p:nvPr/>
          </p:nvSpPr>
          <p:spPr>
            <a:xfrm>
              <a:off x="0" y="-47625"/>
              <a:ext cx="554121" cy="1704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73" name="Group 73"/>
          <p:cNvGrpSpPr/>
          <p:nvPr/>
        </p:nvGrpSpPr>
        <p:grpSpPr>
          <a:xfrm>
            <a:off x="4244873" y="7355944"/>
            <a:ext cx="2103929" cy="836702"/>
            <a:chOff x="0" y="0"/>
            <a:chExt cx="554121" cy="220366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554121" cy="220366"/>
            </a:xfrm>
            <a:custGeom>
              <a:avLst/>
              <a:gdLst/>
              <a:ahLst/>
              <a:cxnLst/>
              <a:rect l="l" t="t" r="r" b="b"/>
              <a:pathLst>
                <a:path w="554121" h="220366">
                  <a:moveTo>
                    <a:pt x="0" y="0"/>
                  </a:moveTo>
                  <a:lnTo>
                    <a:pt x="554121" y="0"/>
                  </a:lnTo>
                  <a:lnTo>
                    <a:pt x="554121" y="220366"/>
                  </a:lnTo>
                  <a:lnTo>
                    <a:pt x="0" y="220366"/>
                  </a:lnTo>
                  <a:close/>
                </a:path>
              </a:pathLst>
            </a:custGeom>
            <a:solidFill>
              <a:srgbClr val="326695">
                <a:alpha val="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75" name="TextBox 75"/>
            <p:cNvSpPr txBox="1"/>
            <p:nvPr/>
          </p:nvSpPr>
          <p:spPr>
            <a:xfrm>
              <a:off x="0" y="-47625"/>
              <a:ext cx="554121" cy="2679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76" name="Group 76"/>
          <p:cNvGrpSpPr/>
          <p:nvPr/>
        </p:nvGrpSpPr>
        <p:grpSpPr>
          <a:xfrm>
            <a:off x="9144000" y="6286555"/>
            <a:ext cx="3369886" cy="1487739"/>
            <a:chOff x="0" y="0"/>
            <a:chExt cx="887542" cy="391833"/>
          </a:xfrm>
        </p:grpSpPr>
        <p:sp>
          <p:nvSpPr>
            <p:cNvPr id="77" name="Freeform 77"/>
            <p:cNvSpPr/>
            <p:nvPr/>
          </p:nvSpPr>
          <p:spPr>
            <a:xfrm>
              <a:off x="0" y="0"/>
              <a:ext cx="887542" cy="391833"/>
            </a:xfrm>
            <a:custGeom>
              <a:avLst/>
              <a:gdLst/>
              <a:ahLst/>
              <a:cxnLst/>
              <a:rect l="l" t="t" r="r" b="b"/>
              <a:pathLst>
                <a:path w="887542" h="391833">
                  <a:moveTo>
                    <a:pt x="117167" y="0"/>
                  </a:moveTo>
                  <a:lnTo>
                    <a:pt x="770375" y="0"/>
                  </a:lnTo>
                  <a:cubicBezTo>
                    <a:pt x="801450" y="0"/>
                    <a:pt x="831252" y="12344"/>
                    <a:pt x="853225" y="34317"/>
                  </a:cubicBezTo>
                  <a:cubicBezTo>
                    <a:pt x="875198" y="56290"/>
                    <a:pt x="887542" y="86092"/>
                    <a:pt x="887542" y="117167"/>
                  </a:cubicBezTo>
                  <a:lnTo>
                    <a:pt x="887542" y="274666"/>
                  </a:lnTo>
                  <a:cubicBezTo>
                    <a:pt x="887542" y="305740"/>
                    <a:pt x="875198" y="335542"/>
                    <a:pt x="853225" y="357515"/>
                  </a:cubicBezTo>
                  <a:cubicBezTo>
                    <a:pt x="831252" y="379488"/>
                    <a:pt x="801450" y="391833"/>
                    <a:pt x="770375" y="391833"/>
                  </a:cubicBezTo>
                  <a:lnTo>
                    <a:pt x="117167" y="391833"/>
                  </a:lnTo>
                  <a:cubicBezTo>
                    <a:pt x="86092" y="391833"/>
                    <a:pt x="56290" y="379488"/>
                    <a:pt x="34317" y="357515"/>
                  </a:cubicBezTo>
                  <a:cubicBezTo>
                    <a:pt x="12344" y="335542"/>
                    <a:pt x="0" y="305740"/>
                    <a:pt x="0" y="274666"/>
                  </a:cubicBezTo>
                  <a:lnTo>
                    <a:pt x="0" y="117167"/>
                  </a:lnTo>
                  <a:cubicBezTo>
                    <a:pt x="0" y="86092"/>
                    <a:pt x="12344" y="56290"/>
                    <a:pt x="34317" y="34317"/>
                  </a:cubicBezTo>
                  <a:cubicBezTo>
                    <a:pt x="56290" y="12344"/>
                    <a:pt x="86092" y="0"/>
                    <a:pt x="117167" y="0"/>
                  </a:cubicBezTo>
                  <a:close/>
                </a:path>
              </a:pathLst>
            </a:custGeom>
            <a:solidFill>
              <a:srgbClr val="EDE9E9">
                <a:alpha val="4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78" name="TextBox 78"/>
            <p:cNvSpPr txBox="1"/>
            <p:nvPr/>
          </p:nvSpPr>
          <p:spPr>
            <a:xfrm>
              <a:off x="0" y="-47625"/>
              <a:ext cx="887542" cy="439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79" name="Group 79"/>
          <p:cNvGrpSpPr/>
          <p:nvPr/>
        </p:nvGrpSpPr>
        <p:grpSpPr>
          <a:xfrm>
            <a:off x="9776978" y="7774295"/>
            <a:ext cx="2103929" cy="565727"/>
            <a:chOff x="0" y="0"/>
            <a:chExt cx="554121" cy="148998"/>
          </a:xfrm>
        </p:grpSpPr>
        <p:sp>
          <p:nvSpPr>
            <p:cNvPr id="80" name="Freeform 80"/>
            <p:cNvSpPr/>
            <p:nvPr/>
          </p:nvSpPr>
          <p:spPr>
            <a:xfrm>
              <a:off x="0" y="0"/>
              <a:ext cx="554121" cy="148998"/>
            </a:xfrm>
            <a:custGeom>
              <a:avLst/>
              <a:gdLst/>
              <a:ahLst/>
              <a:cxnLst/>
              <a:rect l="l" t="t" r="r" b="b"/>
              <a:pathLst>
                <a:path w="554121" h="148998">
                  <a:moveTo>
                    <a:pt x="74499" y="0"/>
                  </a:moveTo>
                  <a:lnTo>
                    <a:pt x="479622" y="0"/>
                  </a:lnTo>
                  <a:cubicBezTo>
                    <a:pt x="499381" y="0"/>
                    <a:pt x="518330" y="7849"/>
                    <a:pt x="532301" y="21820"/>
                  </a:cubicBezTo>
                  <a:cubicBezTo>
                    <a:pt x="546272" y="35792"/>
                    <a:pt x="554121" y="54741"/>
                    <a:pt x="554121" y="74499"/>
                  </a:cubicBezTo>
                  <a:lnTo>
                    <a:pt x="554121" y="74499"/>
                  </a:lnTo>
                  <a:cubicBezTo>
                    <a:pt x="554121" y="115644"/>
                    <a:pt x="520767" y="148998"/>
                    <a:pt x="479622" y="148998"/>
                  </a:cubicBezTo>
                  <a:lnTo>
                    <a:pt x="74499" y="148998"/>
                  </a:lnTo>
                  <a:cubicBezTo>
                    <a:pt x="33354" y="148998"/>
                    <a:pt x="0" y="115644"/>
                    <a:pt x="0" y="74499"/>
                  </a:cubicBezTo>
                  <a:lnTo>
                    <a:pt x="0" y="74499"/>
                  </a:lnTo>
                  <a:cubicBezTo>
                    <a:pt x="0" y="33354"/>
                    <a:pt x="33354" y="0"/>
                    <a:pt x="74499" y="0"/>
                  </a:cubicBezTo>
                  <a:close/>
                </a:path>
              </a:pathLst>
            </a:custGeom>
            <a:solidFill>
              <a:srgbClr val="B1C9DF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81" name="TextBox 81"/>
            <p:cNvSpPr txBox="1"/>
            <p:nvPr/>
          </p:nvSpPr>
          <p:spPr>
            <a:xfrm>
              <a:off x="0" y="-47625"/>
              <a:ext cx="554121" cy="1966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000000"/>
                  </a:solidFill>
                  <a:latin typeface="Canva Sans Bold"/>
                </a:rPr>
                <a:t>Review</a:t>
              </a:r>
            </a:p>
          </p:txBody>
        </p:sp>
      </p:grpSp>
      <p:sp>
        <p:nvSpPr>
          <p:cNvPr id="82" name="TextBox 82"/>
          <p:cNvSpPr txBox="1"/>
          <p:nvPr/>
        </p:nvSpPr>
        <p:spPr>
          <a:xfrm>
            <a:off x="6116906" y="1565590"/>
            <a:ext cx="605418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nva Sans Bold"/>
              </a:rPr>
              <a:t>Business Page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9144000" y="6023193"/>
            <a:ext cx="3369886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Canva Sans Bold"/>
              </a:rPr>
              <a:t>Add Review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8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164516" cy="1622740"/>
            <a:chOff x="0" y="0"/>
            <a:chExt cx="24219355" cy="21636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48498" cy="2163653"/>
            </a:xfrm>
            <a:custGeom>
              <a:avLst/>
              <a:gdLst/>
              <a:ahLst/>
              <a:cxnLst/>
              <a:rect l="l" t="t" r="r" b="b"/>
              <a:pathLst>
                <a:path w="3848498" h="2163653">
                  <a:moveTo>
                    <a:pt x="0" y="0"/>
                  </a:moveTo>
                  <a:lnTo>
                    <a:pt x="3848498" y="0"/>
                  </a:lnTo>
                  <a:lnTo>
                    <a:pt x="3848498" y="2163653"/>
                  </a:lnTo>
                  <a:lnTo>
                    <a:pt x="0" y="21636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20159947" y="454909"/>
              <a:ext cx="1589269" cy="754302"/>
              <a:chOff x="0" y="0"/>
              <a:chExt cx="313930" cy="148998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313930" cy="148998"/>
              </a:xfrm>
              <a:custGeom>
                <a:avLst/>
                <a:gdLst/>
                <a:ahLst/>
                <a:cxnLst/>
                <a:rect l="l" t="t" r="r" b="b"/>
                <a:pathLst>
                  <a:path w="313930" h="148998">
                    <a:moveTo>
                      <a:pt x="74499" y="0"/>
                    </a:moveTo>
                    <a:lnTo>
                      <a:pt x="239431" y="0"/>
                    </a:lnTo>
                    <a:cubicBezTo>
                      <a:pt x="259189" y="0"/>
                      <a:pt x="278138" y="7849"/>
                      <a:pt x="292109" y="21820"/>
                    </a:cubicBezTo>
                    <a:cubicBezTo>
                      <a:pt x="306081" y="35792"/>
                      <a:pt x="313930" y="54741"/>
                      <a:pt x="313930" y="74499"/>
                    </a:cubicBezTo>
                    <a:lnTo>
                      <a:pt x="313930" y="74499"/>
                    </a:lnTo>
                    <a:cubicBezTo>
                      <a:pt x="313930" y="115644"/>
                      <a:pt x="280575" y="148998"/>
                      <a:pt x="239431" y="148998"/>
                    </a:cubicBezTo>
                    <a:lnTo>
                      <a:pt x="74499" y="148998"/>
                    </a:lnTo>
                    <a:cubicBezTo>
                      <a:pt x="33354" y="148998"/>
                      <a:pt x="0" y="115644"/>
                      <a:pt x="0" y="74499"/>
                    </a:cubicBezTo>
                    <a:lnTo>
                      <a:pt x="0" y="74499"/>
                    </a:lnTo>
                    <a:cubicBezTo>
                      <a:pt x="0" y="33354"/>
                      <a:pt x="33354" y="0"/>
                      <a:pt x="74499" y="0"/>
                    </a:cubicBezTo>
                    <a:close/>
                  </a:path>
                </a:pathLst>
              </a:custGeom>
              <a:solidFill>
                <a:srgbClr val="EDE9E9"/>
              </a:solidFill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-47625"/>
                <a:ext cx="313930" cy="19662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>
                    <a:solidFill>
                      <a:srgbClr val="000000"/>
                    </a:solidFill>
                    <a:latin typeface="Canva Sans Bold"/>
                  </a:rPr>
                  <a:t>Login</a:t>
                </a:r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22023958" y="454909"/>
              <a:ext cx="2195397" cy="754302"/>
              <a:chOff x="0" y="0"/>
              <a:chExt cx="433659" cy="148998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433659" cy="148998"/>
              </a:xfrm>
              <a:custGeom>
                <a:avLst/>
                <a:gdLst/>
                <a:ahLst/>
                <a:cxnLst/>
                <a:rect l="l" t="t" r="r" b="b"/>
                <a:pathLst>
                  <a:path w="433659" h="148998">
                    <a:moveTo>
                      <a:pt x="74499" y="0"/>
                    </a:moveTo>
                    <a:lnTo>
                      <a:pt x="359160" y="0"/>
                    </a:lnTo>
                    <a:cubicBezTo>
                      <a:pt x="378918" y="0"/>
                      <a:pt x="397867" y="7849"/>
                      <a:pt x="411838" y="21820"/>
                    </a:cubicBezTo>
                    <a:cubicBezTo>
                      <a:pt x="425810" y="35792"/>
                      <a:pt x="433659" y="54741"/>
                      <a:pt x="433659" y="74499"/>
                    </a:cubicBezTo>
                    <a:lnTo>
                      <a:pt x="433659" y="74499"/>
                    </a:lnTo>
                    <a:cubicBezTo>
                      <a:pt x="433659" y="115644"/>
                      <a:pt x="400304" y="148998"/>
                      <a:pt x="359160" y="148998"/>
                    </a:cubicBezTo>
                    <a:lnTo>
                      <a:pt x="74499" y="148998"/>
                    </a:lnTo>
                    <a:cubicBezTo>
                      <a:pt x="33354" y="148998"/>
                      <a:pt x="0" y="115644"/>
                      <a:pt x="0" y="74499"/>
                    </a:cubicBezTo>
                    <a:lnTo>
                      <a:pt x="0" y="74499"/>
                    </a:lnTo>
                    <a:cubicBezTo>
                      <a:pt x="0" y="33354"/>
                      <a:pt x="33354" y="0"/>
                      <a:pt x="74499" y="0"/>
                    </a:cubicBezTo>
                    <a:close/>
                  </a:path>
                </a:pathLst>
              </a:custGeom>
              <a:solidFill>
                <a:srgbClr val="EDE9E9"/>
              </a:solidFill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-47625"/>
                <a:ext cx="433659" cy="19662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 dirty="0">
                    <a:solidFill>
                      <a:srgbClr val="000000"/>
                    </a:solidFill>
                    <a:latin typeface="Canva Sans Bold"/>
                  </a:rPr>
                  <a:t>Register</a:t>
                </a:r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4387579" y="534668"/>
              <a:ext cx="1240631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Home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6018807" y="534668"/>
              <a:ext cx="3158133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Repair Projects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9570640" y="534668"/>
              <a:ext cx="2615406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For Business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2579744" y="534668"/>
              <a:ext cx="1809249" cy="55912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dirty="0">
                  <a:solidFill>
                    <a:srgbClr val="30302A"/>
                  </a:solidFill>
                  <a:latin typeface="Canva Sans Bold"/>
                </a:rPr>
                <a:t>Support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4663736" y="534668"/>
              <a:ext cx="1751012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Dev Info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-61742" y="1568049"/>
            <a:ext cx="18349742" cy="7211737"/>
            <a:chOff x="0" y="0"/>
            <a:chExt cx="4832854" cy="189938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832854" cy="1899388"/>
            </a:xfrm>
            <a:custGeom>
              <a:avLst/>
              <a:gdLst/>
              <a:ahLst/>
              <a:cxnLst/>
              <a:rect l="l" t="t" r="r" b="b"/>
              <a:pathLst>
                <a:path w="4832854" h="1899388">
                  <a:moveTo>
                    <a:pt x="0" y="0"/>
                  </a:moveTo>
                  <a:lnTo>
                    <a:pt x="4832854" y="0"/>
                  </a:lnTo>
                  <a:lnTo>
                    <a:pt x="4832854" y="1899388"/>
                  </a:lnTo>
                  <a:lnTo>
                    <a:pt x="0" y="1899388"/>
                  </a:lnTo>
                  <a:close/>
                </a:path>
              </a:pathLst>
            </a:custGeom>
            <a:solidFill>
              <a:srgbClr val="AED4DE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4832854" cy="19470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0" y="8957279"/>
            <a:ext cx="18288000" cy="1195070"/>
            <a:chOff x="0" y="0"/>
            <a:chExt cx="24384000" cy="1593427"/>
          </a:xfrm>
        </p:grpSpPr>
        <p:sp>
          <p:nvSpPr>
            <p:cNvPr id="19" name="Freeform 19"/>
            <p:cNvSpPr/>
            <p:nvPr/>
          </p:nvSpPr>
          <p:spPr>
            <a:xfrm rot="-1650235">
              <a:off x="19891632" y="56596"/>
              <a:ext cx="239378" cy="328324"/>
            </a:xfrm>
            <a:custGeom>
              <a:avLst/>
              <a:gdLst/>
              <a:ahLst/>
              <a:cxnLst/>
              <a:rect l="l" t="t" r="r" b="b"/>
              <a:pathLst>
                <a:path w="239378" h="328324">
                  <a:moveTo>
                    <a:pt x="0" y="0"/>
                  </a:moveTo>
                  <a:lnTo>
                    <a:pt x="239378" y="0"/>
                  </a:lnTo>
                  <a:lnTo>
                    <a:pt x="239378" y="328324"/>
                  </a:lnTo>
                  <a:lnTo>
                    <a:pt x="0" y="3283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9974667" y="-28575"/>
              <a:ext cx="2313980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30302A"/>
                  </a:solidFill>
                  <a:latin typeface="Canva Sans Bold"/>
                </a:rPr>
                <a:t>Telephone: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9974667" y="393065"/>
              <a:ext cx="2959497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sng">
                  <a:solidFill>
                    <a:srgbClr val="004AAD"/>
                  </a:solidFill>
                  <a:latin typeface="Canva Sans Bold"/>
                </a:rPr>
                <a:t>+679-8569258</a:t>
              </a:r>
            </a:p>
          </p:txBody>
        </p:sp>
        <p:sp>
          <p:nvSpPr>
            <p:cNvPr id="22" name="Freeform 22"/>
            <p:cNvSpPr/>
            <p:nvPr/>
          </p:nvSpPr>
          <p:spPr>
            <a:xfrm>
              <a:off x="19829348" y="936528"/>
              <a:ext cx="319171" cy="239378"/>
            </a:xfrm>
            <a:custGeom>
              <a:avLst/>
              <a:gdLst/>
              <a:ahLst/>
              <a:cxnLst/>
              <a:rect l="l" t="t" r="r" b="b"/>
              <a:pathLst>
                <a:path w="319171" h="239378">
                  <a:moveTo>
                    <a:pt x="0" y="0"/>
                  </a:moveTo>
                  <a:lnTo>
                    <a:pt x="319171" y="0"/>
                  </a:lnTo>
                  <a:lnTo>
                    <a:pt x="319171" y="239378"/>
                  </a:lnTo>
                  <a:lnTo>
                    <a:pt x="0" y="239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-38150" t="-66326" r="-38150" b="-68742"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20113283" y="848572"/>
              <a:ext cx="1027314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30302A"/>
                  </a:solidFill>
                  <a:latin typeface="Canva Sans Bold"/>
                </a:rPr>
                <a:t>Mail: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20193294" y="1206712"/>
              <a:ext cx="4190706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sng">
                  <a:solidFill>
                    <a:srgbClr val="004AAD"/>
                  </a:solidFill>
                  <a:latin typeface="Canva Sans Bold"/>
                </a:rPr>
                <a:t>handyhelpers@gmail.com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548005"/>
              <a:ext cx="3784040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Terms &amp; Conditions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5535053" y="548005"/>
              <a:ext cx="3158133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Repair Projects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8513651" y="548005"/>
              <a:ext cx="2615406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Our Partners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1129057" y="548005"/>
              <a:ext cx="2038531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Feedback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3784040" y="548005"/>
              <a:ext cx="1751012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Dev Info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2881657" y="548005"/>
              <a:ext cx="5419769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30302A"/>
                  </a:solidFill>
                  <a:latin typeface="Canva Sans Bold"/>
                </a:rPr>
                <a:t>© HandyHelpers.com 2024</a:t>
              </a:r>
            </a:p>
          </p:txBody>
        </p:sp>
      </p:grpSp>
      <p:sp>
        <p:nvSpPr>
          <p:cNvPr id="32" name="Freeform 32"/>
          <p:cNvSpPr/>
          <p:nvPr/>
        </p:nvSpPr>
        <p:spPr>
          <a:xfrm>
            <a:off x="4491404" y="1698793"/>
            <a:ext cx="9119967" cy="6950250"/>
          </a:xfrm>
          <a:custGeom>
            <a:avLst/>
            <a:gdLst/>
            <a:ahLst/>
            <a:cxnLst/>
            <a:rect l="l" t="t" r="r" b="b"/>
            <a:pathLst>
              <a:path w="2401967" h="1830518">
                <a:moveTo>
                  <a:pt x="43294" y="0"/>
                </a:moveTo>
                <a:lnTo>
                  <a:pt x="2358673" y="0"/>
                </a:lnTo>
                <a:cubicBezTo>
                  <a:pt x="2370155" y="0"/>
                  <a:pt x="2381167" y="4561"/>
                  <a:pt x="2389286" y="12680"/>
                </a:cubicBezTo>
                <a:cubicBezTo>
                  <a:pt x="2397405" y="20800"/>
                  <a:pt x="2401967" y="31812"/>
                  <a:pt x="2401967" y="43294"/>
                </a:cubicBezTo>
                <a:lnTo>
                  <a:pt x="2401967" y="1787225"/>
                </a:lnTo>
                <a:cubicBezTo>
                  <a:pt x="2401967" y="1798707"/>
                  <a:pt x="2397405" y="1809719"/>
                  <a:pt x="2389286" y="1817838"/>
                </a:cubicBezTo>
                <a:cubicBezTo>
                  <a:pt x="2381167" y="1825957"/>
                  <a:pt x="2370155" y="1830518"/>
                  <a:pt x="2358673" y="1830518"/>
                </a:cubicBezTo>
                <a:lnTo>
                  <a:pt x="43294" y="1830518"/>
                </a:lnTo>
                <a:cubicBezTo>
                  <a:pt x="31812" y="1830518"/>
                  <a:pt x="20800" y="1825957"/>
                  <a:pt x="12680" y="1817838"/>
                </a:cubicBezTo>
                <a:cubicBezTo>
                  <a:pt x="4561" y="1809719"/>
                  <a:pt x="0" y="1798707"/>
                  <a:pt x="0" y="1787225"/>
                </a:cubicBezTo>
                <a:lnTo>
                  <a:pt x="0" y="43294"/>
                </a:lnTo>
                <a:cubicBezTo>
                  <a:pt x="0" y="31812"/>
                  <a:pt x="4561" y="20800"/>
                  <a:pt x="12680" y="12680"/>
                </a:cubicBezTo>
                <a:cubicBezTo>
                  <a:pt x="20800" y="4561"/>
                  <a:pt x="31812" y="0"/>
                  <a:pt x="43294" y="0"/>
                </a:cubicBez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33" name="TextBox 33"/>
          <p:cNvSpPr txBox="1"/>
          <p:nvPr/>
        </p:nvSpPr>
        <p:spPr>
          <a:xfrm>
            <a:off x="4491404" y="1517967"/>
            <a:ext cx="9119967" cy="713107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499"/>
              </a:lnSpc>
            </a:pPr>
            <a:endParaRPr/>
          </a:p>
        </p:txBody>
      </p:sp>
      <p:grpSp>
        <p:nvGrpSpPr>
          <p:cNvPr id="34" name="Group 34"/>
          <p:cNvGrpSpPr/>
          <p:nvPr/>
        </p:nvGrpSpPr>
        <p:grpSpPr>
          <a:xfrm>
            <a:off x="6124566" y="6324209"/>
            <a:ext cx="6046527" cy="373726"/>
            <a:chOff x="0" y="0"/>
            <a:chExt cx="1592501" cy="9843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592501" cy="98430"/>
            </a:xfrm>
            <a:custGeom>
              <a:avLst/>
              <a:gdLst/>
              <a:ahLst/>
              <a:cxnLst/>
              <a:rect l="l" t="t" r="r" b="b"/>
              <a:pathLst>
                <a:path w="1592501" h="98430">
                  <a:moveTo>
                    <a:pt x="0" y="0"/>
                  </a:moveTo>
                  <a:lnTo>
                    <a:pt x="1592501" y="0"/>
                  </a:lnTo>
                  <a:lnTo>
                    <a:pt x="1592501" y="98430"/>
                  </a:lnTo>
                  <a:lnTo>
                    <a:pt x="0" y="98430"/>
                  </a:lnTo>
                  <a:close/>
                </a:path>
              </a:pathLst>
            </a:custGeom>
            <a:solidFill>
              <a:srgbClr val="326695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28575"/>
              <a:ext cx="1592501" cy="1270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Canva Sans Bold"/>
                </a:rPr>
                <a:t>Email      Business Name     Address     Phone Contact     Services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6124566" y="6697935"/>
            <a:ext cx="6046527" cy="241984"/>
            <a:chOff x="0" y="0"/>
            <a:chExt cx="1592501" cy="63732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592501" cy="63732"/>
            </a:xfrm>
            <a:custGeom>
              <a:avLst/>
              <a:gdLst/>
              <a:ahLst/>
              <a:cxnLst/>
              <a:rect l="l" t="t" r="r" b="b"/>
              <a:pathLst>
                <a:path w="1592501" h="63732">
                  <a:moveTo>
                    <a:pt x="0" y="0"/>
                  </a:moveTo>
                  <a:lnTo>
                    <a:pt x="1592501" y="0"/>
                  </a:lnTo>
                  <a:lnTo>
                    <a:pt x="1592501" y="63732"/>
                  </a:lnTo>
                  <a:lnTo>
                    <a:pt x="0" y="63732"/>
                  </a:lnTo>
                  <a:close/>
                </a:path>
              </a:pathLst>
            </a:custGeom>
            <a:solidFill>
              <a:srgbClr val="326695">
                <a:alpha val="1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-28575"/>
              <a:ext cx="1592501" cy="923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6124566" y="6939920"/>
            <a:ext cx="6046527" cy="241984"/>
            <a:chOff x="0" y="0"/>
            <a:chExt cx="1592501" cy="63732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1592501" cy="63732"/>
            </a:xfrm>
            <a:custGeom>
              <a:avLst/>
              <a:gdLst/>
              <a:ahLst/>
              <a:cxnLst/>
              <a:rect l="l" t="t" r="r" b="b"/>
              <a:pathLst>
                <a:path w="1592501" h="63732">
                  <a:moveTo>
                    <a:pt x="0" y="0"/>
                  </a:moveTo>
                  <a:lnTo>
                    <a:pt x="1592501" y="0"/>
                  </a:lnTo>
                  <a:lnTo>
                    <a:pt x="1592501" y="63732"/>
                  </a:lnTo>
                  <a:lnTo>
                    <a:pt x="0" y="63732"/>
                  </a:lnTo>
                  <a:close/>
                </a:path>
              </a:pathLst>
            </a:custGeom>
            <a:solidFill>
              <a:srgbClr val="326695">
                <a:alpha val="9804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28575"/>
              <a:ext cx="1592501" cy="923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43" name="Freeform 43"/>
          <p:cNvSpPr/>
          <p:nvPr/>
        </p:nvSpPr>
        <p:spPr>
          <a:xfrm>
            <a:off x="8451499" y="3665417"/>
            <a:ext cx="1392662" cy="329016"/>
          </a:xfrm>
          <a:custGeom>
            <a:avLst/>
            <a:gdLst/>
            <a:ahLst/>
            <a:cxnLst/>
            <a:rect l="l" t="t" r="r" b="b"/>
            <a:pathLst>
              <a:path w="1392662" h="329016">
                <a:moveTo>
                  <a:pt x="0" y="0"/>
                </a:moveTo>
                <a:lnTo>
                  <a:pt x="1392662" y="0"/>
                </a:lnTo>
                <a:lnTo>
                  <a:pt x="1392662" y="329016"/>
                </a:lnTo>
                <a:lnTo>
                  <a:pt x="0" y="32901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4" name="TextBox 44"/>
          <p:cNvSpPr txBox="1"/>
          <p:nvPr/>
        </p:nvSpPr>
        <p:spPr>
          <a:xfrm>
            <a:off x="6055164" y="4156358"/>
            <a:ext cx="6054187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Canva Sans Bold"/>
              </a:rPr>
              <a:t>Address</a:t>
            </a:r>
          </a:p>
        </p:txBody>
      </p:sp>
      <p:sp>
        <p:nvSpPr>
          <p:cNvPr id="45" name="Freeform 45"/>
          <p:cNvSpPr/>
          <p:nvPr/>
        </p:nvSpPr>
        <p:spPr>
          <a:xfrm>
            <a:off x="8451499" y="4412811"/>
            <a:ext cx="1392662" cy="329016"/>
          </a:xfrm>
          <a:custGeom>
            <a:avLst/>
            <a:gdLst/>
            <a:ahLst/>
            <a:cxnLst/>
            <a:rect l="l" t="t" r="r" b="b"/>
            <a:pathLst>
              <a:path w="1392662" h="329016">
                <a:moveTo>
                  <a:pt x="0" y="0"/>
                </a:moveTo>
                <a:lnTo>
                  <a:pt x="1392662" y="0"/>
                </a:lnTo>
                <a:lnTo>
                  <a:pt x="1392662" y="329017"/>
                </a:lnTo>
                <a:lnTo>
                  <a:pt x="0" y="32901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6" name="Freeform 46"/>
          <p:cNvSpPr/>
          <p:nvPr/>
        </p:nvSpPr>
        <p:spPr>
          <a:xfrm>
            <a:off x="7583769" y="7757263"/>
            <a:ext cx="1653756" cy="390700"/>
          </a:xfrm>
          <a:custGeom>
            <a:avLst/>
            <a:gdLst/>
            <a:ahLst/>
            <a:cxnLst/>
            <a:rect l="l" t="t" r="r" b="b"/>
            <a:pathLst>
              <a:path w="1653756" h="390700">
                <a:moveTo>
                  <a:pt x="0" y="0"/>
                </a:moveTo>
                <a:lnTo>
                  <a:pt x="1653756" y="0"/>
                </a:lnTo>
                <a:lnTo>
                  <a:pt x="1653756" y="390700"/>
                </a:lnTo>
                <a:lnTo>
                  <a:pt x="0" y="3907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47" name="Group 47"/>
          <p:cNvGrpSpPr/>
          <p:nvPr/>
        </p:nvGrpSpPr>
        <p:grpSpPr>
          <a:xfrm>
            <a:off x="8103517" y="4956637"/>
            <a:ext cx="2088626" cy="373726"/>
            <a:chOff x="0" y="0"/>
            <a:chExt cx="550091" cy="9843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550091" cy="98430"/>
            </a:xfrm>
            <a:custGeom>
              <a:avLst/>
              <a:gdLst/>
              <a:ahLst/>
              <a:cxnLst/>
              <a:rect l="l" t="t" r="r" b="b"/>
              <a:pathLst>
                <a:path w="550091" h="98430">
                  <a:moveTo>
                    <a:pt x="49215" y="0"/>
                  </a:moveTo>
                  <a:lnTo>
                    <a:pt x="500876" y="0"/>
                  </a:lnTo>
                  <a:cubicBezTo>
                    <a:pt x="528057" y="0"/>
                    <a:pt x="550091" y="22034"/>
                    <a:pt x="550091" y="49215"/>
                  </a:cubicBezTo>
                  <a:lnTo>
                    <a:pt x="550091" y="49215"/>
                  </a:lnTo>
                  <a:cubicBezTo>
                    <a:pt x="550091" y="62268"/>
                    <a:pt x="544906" y="74786"/>
                    <a:pt x="535676" y="84015"/>
                  </a:cubicBezTo>
                  <a:cubicBezTo>
                    <a:pt x="526447" y="93245"/>
                    <a:pt x="513929" y="98430"/>
                    <a:pt x="500876" y="98430"/>
                  </a:cubicBezTo>
                  <a:lnTo>
                    <a:pt x="49215" y="98430"/>
                  </a:lnTo>
                  <a:cubicBezTo>
                    <a:pt x="36162" y="98430"/>
                    <a:pt x="23644" y="93245"/>
                    <a:pt x="14415" y="84015"/>
                  </a:cubicBezTo>
                  <a:cubicBezTo>
                    <a:pt x="5185" y="74786"/>
                    <a:pt x="0" y="62268"/>
                    <a:pt x="0" y="49215"/>
                  </a:cubicBezTo>
                  <a:lnTo>
                    <a:pt x="0" y="49215"/>
                  </a:lnTo>
                  <a:cubicBezTo>
                    <a:pt x="0" y="36162"/>
                    <a:pt x="5185" y="23644"/>
                    <a:pt x="14415" y="14415"/>
                  </a:cubicBezTo>
                  <a:cubicBezTo>
                    <a:pt x="23644" y="5185"/>
                    <a:pt x="36162" y="0"/>
                    <a:pt x="49215" y="0"/>
                  </a:cubicBezTo>
                  <a:close/>
                </a:path>
              </a:pathLst>
            </a:custGeom>
            <a:solidFill>
              <a:srgbClr val="B1C9DF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0" y="-28575"/>
              <a:ext cx="550091" cy="1270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000000"/>
                  </a:solidFill>
                  <a:latin typeface="Canva Sans Bold"/>
                </a:rPr>
                <a:t>Filter</a:t>
              </a:r>
            </a:p>
          </p:txBody>
        </p:sp>
      </p:grpSp>
      <p:sp>
        <p:nvSpPr>
          <p:cNvPr id="50" name="TextBox 50"/>
          <p:cNvSpPr txBox="1"/>
          <p:nvPr/>
        </p:nvSpPr>
        <p:spPr>
          <a:xfrm>
            <a:off x="6254310" y="1750961"/>
            <a:ext cx="6054187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Canva Sans Bold"/>
              </a:rPr>
              <a:t>Repair Projects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5892705" y="2991683"/>
            <a:ext cx="6502591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Canva Sans Bold"/>
              </a:rPr>
              <a:t>Select your area and type of service you would like: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6116906" y="2205235"/>
            <a:ext cx="6054187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000000"/>
                </a:solidFill>
                <a:latin typeface="Canva Sans Bold"/>
              </a:rPr>
              <a:t>Filter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6116906" y="3408243"/>
            <a:ext cx="6054187" cy="257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Canva Sans Bold"/>
              </a:rPr>
              <a:t>Services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4553146" y="5470103"/>
            <a:ext cx="905822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 dirty="0">
                <a:solidFill>
                  <a:srgbClr val="000000"/>
                </a:solidFill>
                <a:latin typeface="Canva Sans Bold"/>
              </a:rPr>
              <a:t>If nothing shows after filtering, then there is no business that provide the selected service in the selected area.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4614887" y="8156562"/>
            <a:ext cx="9058225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Canva Sans Bold"/>
              </a:rPr>
              <a:t>Copy and paste or write out the email of the interested company to visit Business Page.</a:t>
            </a:r>
          </a:p>
        </p:txBody>
      </p:sp>
      <p:grpSp>
        <p:nvGrpSpPr>
          <p:cNvPr id="56" name="Group 56"/>
          <p:cNvGrpSpPr/>
          <p:nvPr/>
        </p:nvGrpSpPr>
        <p:grpSpPr>
          <a:xfrm>
            <a:off x="9268396" y="7757263"/>
            <a:ext cx="1435835" cy="390700"/>
            <a:chOff x="0" y="0"/>
            <a:chExt cx="378162" cy="10290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378162" cy="102900"/>
            </a:xfrm>
            <a:custGeom>
              <a:avLst/>
              <a:gdLst/>
              <a:ahLst/>
              <a:cxnLst/>
              <a:rect l="l" t="t" r="r" b="b"/>
              <a:pathLst>
                <a:path w="378162" h="102900">
                  <a:moveTo>
                    <a:pt x="51450" y="0"/>
                  </a:moveTo>
                  <a:lnTo>
                    <a:pt x="326712" y="0"/>
                  </a:lnTo>
                  <a:cubicBezTo>
                    <a:pt x="355127" y="0"/>
                    <a:pt x="378162" y="23035"/>
                    <a:pt x="378162" y="51450"/>
                  </a:cubicBezTo>
                  <a:lnTo>
                    <a:pt x="378162" y="51450"/>
                  </a:lnTo>
                  <a:cubicBezTo>
                    <a:pt x="378162" y="65096"/>
                    <a:pt x="372742" y="78182"/>
                    <a:pt x="363093" y="87831"/>
                  </a:cubicBezTo>
                  <a:cubicBezTo>
                    <a:pt x="353444" y="97480"/>
                    <a:pt x="340358" y="102900"/>
                    <a:pt x="326712" y="102900"/>
                  </a:cubicBezTo>
                  <a:lnTo>
                    <a:pt x="51450" y="102900"/>
                  </a:lnTo>
                  <a:cubicBezTo>
                    <a:pt x="23035" y="102900"/>
                    <a:pt x="0" y="79865"/>
                    <a:pt x="0" y="51450"/>
                  </a:cubicBezTo>
                  <a:lnTo>
                    <a:pt x="0" y="51450"/>
                  </a:lnTo>
                  <a:cubicBezTo>
                    <a:pt x="0" y="23035"/>
                    <a:pt x="23035" y="0"/>
                    <a:pt x="51450" y="0"/>
                  </a:cubicBezTo>
                  <a:close/>
                </a:path>
              </a:pathLst>
            </a:custGeom>
            <a:solidFill>
              <a:srgbClr val="B1C9DF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0" y="-28575"/>
              <a:ext cx="378162" cy="131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 dirty="0">
                  <a:solidFill>
                    <a:srgbClr val="000000"/>
                  </a:solidFill>
                  <a:latin typeface="Canva Sans Bold"/>
                </a:rPr>
                <a:t>Go</a:t>
              </a: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6124566" y="7181904"/>
            <a:ext cx="6046527" cy="241984"/>
            <a:chOff x="0" y="0"/>
            <a:chExt cx="1592501" cy="63732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1592501" cy="63732"/>
            </a:xfrm>
            <a:custGeom>
              <a:avLst/>
              <a:gdLst/>
              <a:ahLst/>
              <a:cxnLst/>
              <a:rect l="l" t="t" r="r" b="b"/>
              <a:pathLst>
                <a:path w="1592501" h="63732">
                  <a:moveTo>
                    <a:pt x="0" y="0"/>
                  </a:moveTo>
                  <a:lnTo>
                    <a:pt x="1592501" y="0"/>
                  </a:lnTo>
                  <a:lnTo>
                    <a:pt x="1592501" y="63732"/>
                  </a:lnTo>
                  <a:lnTo>
                    <a:pt x="0" y="63732"/>
                  </a:lnTo>
                  <a:close/>
                </a:path>
              </a:pathLst>
            </a:custGeom>
            <a:solidFill>
              <a:srgbClr val="326695">
                <a:alpha val="1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0" y="-28575"/>
              <a:ext cx="1592501" cy="923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96616" y="4076700"/>
            <a:ext cx="16230600" cy="418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"/>
              </a:rPr>
              <a:t>Handy Helpers uses a web structure format.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"/>
              </a:rPr>
              <a:t>Users can navigate freely with low chances of getting lost.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"/>
              </a:rPr>
              <a:t>Home Repair Projects page can be accessed directly from the home page.</a:t>
            </a:r>
          </a:p>
          <a:p>
            <a:pPr algn="l">
              <a:lnSpc>
                <a:spcPts val="4759"/>
              </a:lnSpc>
              <a:spcBef>
                <a:spcPct val="0"/>
              </a:spcBef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1231666"/>
            <a:ext cx="16230600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/>
                <a:latin typeface="Montserrat Bold"/>
              </a:rPr>
              <a:t>Site Structure</a:t>
            </a:r>
          </a:p>
        </p:txBody>
      </p:sp>
      <p:pic>
        <p:nvPicPr>
          <p:cNvPr id="5" name="Graphic 4" descr="Laptop with solid fill">
            <a:extLst>
              <a:ext uri="{FF2B5EF4-FFF2-40B4-BE49-F238E27FC236}">
                <a16:creationId xmlns:a16="http://schemas.microsoft.com/office/drawing/2014/main" id="{3B74A930-D08F-C4AE-75D4-00602FF96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35616" y="2029460"/>
            <a:ext cx="1752600" cy="1752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800100"/>
            <a:ext cx="16230600" cy="831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/>
                <a:latin typeface="Montserrat Bold"/>
              </a:rPr>
              <a:t>Sitemap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E0D7D4-CFC7-F7AD-E89B-5FD32ACA7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-5219700"/>
            <a:ext cx="5219694" cy="40436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5337C8-F3C3-05D6-74DB-EE377C0CD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06400" y="-6611428"/>
            <a:ext cx="4836530" cy="48052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3E68A8-983E-2DB7-007B-6EC54C764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924300"/>
            <a:ext cx="6934200" cy="53719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01F748-D32C-EF66-940E-D60E7E5BF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4800" y="4152900"/>
            <a:ext cx="5598578" cy="5562417"/>
          </a:xfrm>
          <a:prstGeom prst="rect">
            <a:avLst/>
          </a:prstGeom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44A5E405-6A98-F195-E7E5-6F4EF40ACD9F}"/>
              </a:ext>
            </a:extLst>
          </p:cNvPr>
          <p:cNvSpPr txBox="1"/>
          <p:nvPr/>
        </p:nvSpPr>
        <p:spPr>
          <a:xfrm>
            <a:off x="1028700" y="800100"/>
            <a:ext cx="16230600" cy="831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/>
                <a:latin typeface="Montserrat Bold"/>
              </a:rPr>
              <a:t>Sitemap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E372A6-4B53-B4AE-D291-3B848A2F3BF7}"/>
              </a:ext>
            </a:extLst>
          </p:cNvPr>
          <p:cNvSpPr txBox="1"/>
          <p:nvPr/>
        </p:nvSpPr>
        <p:spPr>
          <a:xfrm>
            <a:off x="2133600" y="2324100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ORIGINAL SITE STRUCTURE</a:t>
            </a:r>
            <a:endParaRPr lang="en-FJ" dirty="0">
              <a:latin typeface="Montserrat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173565-933E-F096-C5A2-9A48AFAD45D2}"/>
              </a:ext>
            </a:extLst>
          </p:cNvPr>
          <p:cNvSpPr txBox="1"/>
          <p:nvPr/>
        </p:nvSpPr>
        <p:spPr>
          <a:xfrm>
            <a:off x="11567578" y="231657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ADJUSTED SITE STRUCTURE</a:t>
            </a:r>
            <a:endParaRPr lang="en-FJ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410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4DAE55-577D-3C6E-1F2A-CF56D6989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915" y="5602805"/>
            <a:ext cx="5754170" cy="12716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6CF356-1F4D-FA3D-7A79-91B48A19E2A4}"/>
              </a:ext>
            </a:extLst>
          </p:cNvPr>
          <p:cNvSpPr txBox="1"/>
          <p:nvPr/>
        </p:nvSpPr>
        <p:spPr>
          <a:xfrm>
            <a:off x="4013200" y="7505700"/>
            <a:ext cx="14249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Montserrat" panose="00000500000000000000" pitchFamily="2" charset="0"/>
              </a:rPr>
              <a:t>Breadcrumbs are available on certain pages for ease of access and navigation</a:t>
            </a:r>
            <a:endParaRPr lang="en-AU" sz="2400" dirty="0">
              <a:latin typeface="Montserrat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61C51E-AFA5-C831-CCE2-EB4B733EB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647700"/>
            <a:ext cx="10515600" cy="11347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CFFFA1-3A5B-3A61-07FB-E9A67BBD8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6536" y="2006596"/>
            <a:ext cx="10570464" cy="11347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5CBC1DB-3DF2-C58C-5B03-3555785A183E}"/>
              </a:ext>
            </a:extLst>
          </p:cNvPr>
          <p:cNvSpPr txBox="1"/>
          <p:nvPr/>
        </p:nvSpPr>
        <p:spPr>
          <a:xfrm>
            <a:off x="5486400" y="3771900"/>
            <a:ext cx="8153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Montserrat" panose="00000500000000000000" pitchFamily="2" charset="0"/>
              </a:rPr>
              <a:t>Each page has a consistent header and footer </a:t>
            </a:r>
            <a:endParaRPr lang="en-AU" sz="24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60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881364"/>
            <a:ext cx="16230600" cy="5981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 Bold"/>
              </a:rPr>
              <a:t>Where am I?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: Breadcrumbs and highlighted navigation bar.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 Bold"/>
              </a:rPr>
              <a:t>Where can I go?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: Use the navigation bar to access different pages.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 Bold"/>
              </a:rPr>
              <a:t>How can I get there?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: Navigation bar for locating services or information.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 Bold"/>
              </a:rPr>
              <a:t>How do I get back to where I started?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: Use navigation bar or breadcrumbs.</a:t>
            </a:r>
          </a:p>
          <a:p>
            <a:pPr algn="l">
              <a:lnSpc>
                <a:spcPts val="4759"/>
              </a:lnSpc>
              <a:spcBef>
                <a:spcPct val="0"/>
              </a:spcBef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933450"/>
            <a:ext cx="16230600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/>
                <a:latin typeface="Montserrat Bold"/>
              </a:rPr>
              <a:t>Site Navigation</a:t>
            </a:r>
          </a:p>
        </p:txBody>
      </p:sp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677160"/>
            <a:ext cx="16230600" cy="7340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b="1" dirty="0">
                <a:solidFill>
                  <a:srgbClr val="000000"/>
                </a:solidFill>
                <a:latin typeface="Montserrat" panose="00000500000000000000" pitchFamily="2" charset="0"/>
              </a:rPr>
              <a:t>Active/passive white space</a:t>
            </a: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:</a:t>
            </a:r>
          </a:p>
          <a:p>
            <a:pPr marL="1468119" lvl="2" indent="-489373" algn="l">
              <a:lnSpc>
                <a:spcPts val="4759"/>
              </a:lnSpc>
              <a:spcBef>
                <a:spcPct val="0"/>
              </a:spcBef>
              <a:buFont typeface="Arial"/>
              <a:buChar char="⚬"/>
            </a:pP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Content centered in active white space.</a:t>
            </a:r>
          </a:p>
          <a:p>
            <a:pPr marL="1468119" lvl="2" indent="-489373" algn="l">
              <a:lnSpc>
                <a:spcPts val="4759"/>
              </a:lnSpc>
              <a:spcBef>
                <a:spcPct val="0"/>
              </a:spcBef>
              <a:buFont typeface="Arial"/>
              <a:buChar char="⚬"/>
            </a:pP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Passive space on sides for order. Add the webforms and blah blah shit </a:t>
            </a:r>
          </a:p>
          <a:p>
            <a:pPr algn="l">
              <a:lnSpc>
                <a:spcPts val="4759"/>
              </a:lnSpc>
              <a:spcBef>
                <a:spcPct val="0"/>
              </a:spcBef>
            </a:pPr>
            <a:endParaRPr lang="en-US" sz="3399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pPr marL="734059" lvl="1" indent="-367030" algn="l">
              <a:lnSpc>
                <a:spcPts val="4759"/>
              </a:lnSpc>
              <a:spcBef>
                <a:spcPct val="0"/>
              </a:spcBef>
              <a:buFont typeface="Arial"/>
              <a:buChar char="•"/>
            </a:pPr>
            <a:r>
              <a:rPr lang="en-US" sz="3399" b="1" dirty="0">
                <a:solidFill>
                  <a:srgbClr val="000000"/>
                </a:solidFill>
                <a:latin typeface="Montserrat" panose="00000500000000000000" pitchFamily="2" charset="0"/>
              </a:rPr>
              <a:t>Unified design</a:t>
            </a: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:</a:t>
            </a:r>
          </a:p>
          <a:p>
            <a:pPr marL="1468119" lvl="2" indent="-489373" algn="l">
              <a:lnSpc>
                <a:spcPts val="4759"/>
              </a:lnSpc>
              <a:spcBef>
                <a:spcPct val="0"/>
              </a:spcBef>
              <a:buFont typeface="Arial"/>
              <a:buChar char="⚬"/>
            </a:pP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Consistent theme with complementing colors and fonts.</a:t>
            </a:r>
          </a:p>
          <a:p>
            <a:pPr marL="1468119" lvl="2" indent="-489373" algn="l">
              <a:lnSpc>
                <a:spcPts val="4759"/>
              </a:lnSpc>
              <a:spcBef>
                <a:spcPct val="0"/>
              </a:spcBef>
              <a:buFont typeface="Arial"/>
              <a:buChar char="⚬"/>
            </a:pP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Content in tightly packed rectangular design.</a:t>
            </a:r>
          </a:p>
          <a:p>
            <a:pPr algn="l">
              <a:lnSpc>
                <a:spcPts val="4759"/>
              </a:lnSpc>
              <a:spcBef>
                <a:spcPct val="0"/>
              </a:spcBef>
            </a:pPr>
            <a:endParaRPr lang="en-US" sz="3399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pPr marL="734059" lvl="1" indent="-367030" algn="l">
              <a:lnSpc>
                <a:spcPts val="4759"/>
              </a:lnSpc>
              <a:spcBef>
                <a:spcPct val="0"/>
              </a:spcBef>
              <a:buFont typeface="Arial"/>
              <a:buChar char="•"/>
            </a:pPr>
            <a:r>
              <a:rPr lang="en-US" sz="3399" b="1" dirty="0">
                <a:solidFill>
                  <a:srgbClr val="000000"/>
                </a:solidFill>
                <a:latin typeface="Montserrat" panose="00000500000000000000" pitchFamily="2" charset="0"/>
              </a:rPr>
              <a:t>Smooth transition</a:t>
            </a: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:</a:t>
            </a:r>
          </a:p>
          <a:p>
            <a:pPr marL="1468119" lvl="2" indent="-489373" algn="l">
              <a:lnSpc>
                <a:spcPts val="4759"/>
              </a:lnSpc>
              <a:spcBef>
                <a:spcPct val="0"/>
              </a:spcBef>
              <a:buFont typeface="Arial"/>
              <a:buChar char="⚬"/>
            </a:pP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Consistent rectangular design across pages.</a:t>
            </a:r>
          </a:p>
          <a:p>
            <a:pPr marL="1468119" lvl="2" indent="-489373" algn="l">
              <a:lnSpc>
                <a:spcPts val="4759"/>
              </a:lnSpc>
              <a:spcBef>
                <a:spcPct val="0"/>
              </a:spcBef>
              <a:buFont typeface="Arial"/>
              <a:buChar char="⚬"/>
            </a:pP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Uniform theme for seamless transition.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933450"/>
            <a:ext cx="16230600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/>
                <a:latin typeface="Montserrat Bold"/>
              </a:rPr>
              <a:t>Website</a:t>
            </a:r>
            <a:r>
              <a:rPr lang="en-US" sz="5000" dirty="0">
                <a:solidFill>
                  <a:srgbClr val="000000"/>
                </a:solidFill>
                <a:effectLst>
                  <a:glow rad="101600">
                    <a:schemeClr val="bg1">
                      <a:lumMod val="75000"/>
                      <a:alpha val="60000"/>
                    </a:schemeClr>
                  </a:glow>
                </a:effectLst>
                <a:latin typeface="Montserrat Bold"/>
              </a:rPr>
              <a:t> </a:t>
            </a:r>
            <a:r>
              <a:rPr lang="en-US" sz="5000" dirty="0">
                <a:solidFill>
                  <a:srgbClr val="000000"/>
                </a:solidFill>
                <a:effectLst/>
                <a:latin typeface="Montserrat Bold"/>
              </a:rPr>
              <a:t>Layout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E950DFE-EAF6-C214-C828-6D0D1EE38F7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5998" r="5985"/>
          <a:stretch/>
        </p:blipFill>
        <p:spPr>
          <a:xfrm>
            <a:off x="20" y="1923"/>
            <a:ext cx="18287980" cy="102850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DC49F8-457D-6AB1-423C-F14BBD9189E9}"/>
              </a:ext>
            </a:extLst>
          </p:cNvPr>
          <p:cNvSpPr/>
          <p:nvPr/>
        </p:nvSpPr>
        <p:spPr>
          <a:xfrm>
            <a:off x="0" y="0"/>
            <a:ext cx="18288000" cy="14097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 3">
            <a:extLst>
              <a:ext uri="{FF2B5EF4-FFF2-40B4-BE49-F238E27FC236}">
                <a16:creationId xmlns:a16="http://schemas.microsoft.com/office/drawing/2014/main" id="{32E8E3D3-541D-BD62-D044-114E5EC1BF07}"/>
              </a:ext>
            </a:extLst>
          </p:cNvPr>
          <p:cNvSpPr/>
          <p:nvPr/>
        </p:nvSpPr>
        <p:spPr>
          <a:xfrm>
            <a:off x="0" y="0"/>
            <a:ext cx="2886373" cy="1409700"/>
          </a:xfrm>
          <a:custGeom>
            <a:avLst/>
            <a:gdLst/>
            <a:ahLst/>
            <a:cxnLst/>
            <a:rect l="l" t="t" r="r" b="b"/>
            <a:pathLst>
              <a:path w="3848498" h="2163653">
                <a:moveTo>
                  <a:pt x="0" y="0"/>
                </a:moveTo>
                <a:lnTo>
                  <a:pt x="3848498" y="0"/>
                </a:lnTo>
                <a:lnTo>
                  <a:pt x="3848498" y="2163653"/>
                </a:lnTo>
                <a:lnTo>
                  <a:pt x="0" y="21636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 dirty="0"/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4B182D32-FCFC-D301-F30E-7178E96FA608}"/>
              </a:ext>
            </a:extLst>
          </p:cNvPr>
          <p:cNvGrpSpPr/>
          <p:nvPr/>
        </p:nvGrpSpPr>
        <p:grpSpPr>
          <a:xfrm>
            <a:off x="15119960" y="341182"/>
            <a:ext cx="1191952" cy="565727"/>
            <a:chOff x="0" y="0"/>
            <a:chExt cx="313930" cy="1489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2F3B9B63-5B3C-2081-F28C-AF64162CFA70}"/>
                </a:ext>
              </a:extLst>
            </p:cNvPr>
            <p:cNvSpPr/>
            <p:nvPr/>
          </p:nvSpPr>
          <p:spPr>
            <a:xfrm>
              <a:off x="0" y="0"/>
              <a:ext cx="313930" cy="148998"/>
            </a:xfrm>
            <a:custGeom>
              <a:avLst/>
              <a:gdLst/>
              <a:ahLst/>
              <a:cxnLst/>
              <a:rect l="l" t="t" r="r" b="b"/>
              <a:pathLst>
                <a:path w="313930" h="148998">
                  <a:moveTo>
                    <a:pt x="74499" y="0"/>
                  </a:moveTo>
                  <a:lnTo>
                    <a:pt x="239431" y="0"/>
                  </a:lnTo>
                  <a:cubicBezTo>
                    <a:pt x="259189" y="0"/>
                    <a:pt x="278138" y="7849"/>
                    <a:pt x="292109" y="21820"/>
                  </a:cubicBezTo>
                  <a:cubicBezTo>
                    <a:pt x="306081" y="35792"/>
                    <a:pt x="313930" y="54741"/>
                    <a:pt x="313930" y="74499"/>
                  </a:cubicBezTo>
                  <a:lnTo>
                    <a:pt x="313930" y="74499"/>
                  </a:lnTo>
                  <a:cubicBezTo>
                    <a:pt x="313930" y="115644"/>
                    <a:pt x="280575" y="148998"/>
                    <a:pt x="239431" y="148998"/>
                  </a:cubicBezTo>
                  <a:lnTo>
                    <a:pt x="74499" y="148998"/>
                  </a:lnTo>
                  <a:cubicBezTo>
                    <a:pt x="33354" y="148998"/>
                    <a:pt x="0" y="115644"/>
                    <a:pt x="0" y="74499"/>
                  </a:cubicBezTo>
                  <a:lnTo>
                    <a:pt x="0" y="74499"/>
                  </a:lnTo>
                  <a:cubicBezTo>
                    <a:pt x="0" y="33354"/>
                    <a:pt x="33354" y="0"/>
                    <a:pt x="74499" y="0"/>
                  </a:cubicBezTo>
                  <a:close/>
                </a:path>
              </a:pathLst>
            </a:custGeom>
            <a:solidFill>
              <a:srgbClr val="EDE9E9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TextBox 6">
              <a:extLst>
                <a:ext uri="{FF2B5EF4-FFF2-40B4-BE49-F238E27FC236}">
                  <a16:creationId xmlns:a16="http://schemas.microsoft.com/office/drawing/2014/main" id="{C732448B-545F-04A5-5873-88707C76673A}"/>
                </a:ext>
              </a:extLst>
            </p:cNvPr>
            <p:cNvSpPr txBox="1"/>
            <p:nvPr/>
          </p:nvSpPr>
          <p:spPr>
            <a:xfrm>
              <a:off x="0" y="-47625"/>
              <a:ext cx="313930" cy="1966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Canva Sans Bold"/>
                </a:rPr>
                <a:t>Login</a:t>
              </a:r>
            </a:p>
          </p:txBody>
        </p:sp>
      </p:grpSp>
      <p:grpSp>
        <p:nvGrpSpPr>
          <p:cNvPr id="9" name="Group 7">
            <a:extLst>
              <a:ext uri="{FF2B5EF4-FFF2-40B4-BE49-F238E27FC236}">
                <a16:creationId xmlns:a16="http://schemas.microsoft.com/office/drawing/2014/main" id="{7B083CCD-ED3C-C037-E53E-F8764AD5E3BE}"/>
              </a:ext>
            </a:extLst>
          </p:cNvPr>
          <p:cNvGrpSpPr/>
          <p:nvPr/>
        </p:nvGrpSpPr>
        <p:grpSpPr>
          <a:xfrm>
            <a:off x="16517968" y="341182"/>
            <a:ext cx="1646548" cy="565727"/>
            <a:chOff x="0" y="0"/>
            <a:chExt cx="433659" cy="148998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D762CEB-DF1A-2292-98F3-5D2B30888167}"/>
                </a:ext>
              </a:extLst>
            </p:cNvPr>
            <p:cNvSpPr/>
            <p:nvPr/>
          </p:nvSpPr>
          <p:spPr>
            <a:xfrm>
              <a:off x="0" y="0"/>
              <a:ext cx="433659" cy="148998"/>
            </a:xfrm>
            <a:custGeom>
              <a:avLst/>
              <a:gdLst/>
              <a:ahLst/>
              <a:cxnLst/>
              <a:rect l="l" t="t" r="r" b="b"/>
              <a:pathLst>
                <a:path w="433659" h="148998">
                  <a:moveTo>
                    <a:pt x="74499" y="0"/>
                  </a:moveTo>
                  <a:lnTo>
                    <a:pt x="359160" y="0"/>
                  </a:lnTo>
                  <a:cubicBezTo>
                    <a:pt x="378918" y="0"/>
                    <a:pt x="397867" y="7849"/>
                    <a:pt x="411838" y="21820"/>
                  </a:cubicBezTo>
                  <a:cubicBezTo>
                    <a:pt x="425810" y="35792"/>
                    <a:pt x="433659" y="54741"/>
                    <a:pt x="433659" y="74499"/>
                  </a:cubicBezTo>
                  <a:lnTo>
                    <a:pt x="433659" y="74499"/>
                  </a:lnTo>
                  <a:cubicBezTo>
                    <a:pt x="433659" y="115644"/>
                    <a:pt x="400304" y="148998"/>
                    <a:pt x="359160" y="148998"/>
                  </a:cubicBezTo>
                  <a:lnTo>
                    <a:pt x="74499" y="148998"/>
                  </a:lnTo>
                  <a:cubicBezTo>
                    <a:pt x="33354" y="148998"/>
                    <a:pt x="0" y="115644"/>
                    <a:pt x="0" y="74499"/>
                  </a:cubicBezTo>
                  <a:lnTo>
                    <a:pt x="0" y="74499"/>
                  </a:lnTo>
                  <a:cubicBezTo>
                    <a:pt x="0" y="33354"/>
                    <a:pt x="33354" y="0"/>
                    <a:pt x="74499" y="0"/>
                  </a:cubicBezTo>
                  <a:close/>
                </a:path>
              </a:pathLst>
            </a:custGeom>
            <a:solidFill>
              <a:srgbClr val="EDE9E9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202CBEC7-91D7-DB87-1CE3-4FA82DAA5199}"/>
                </a:ext>
              </a:extLst>
            </p:cNvPr>
            <p:cNvSpPr txBox="1"/>
            <p:nvPr/>
          </p:nvSpPr>
          <p:spPr>
            <a:xfrm>
              <a:off x="0" y="-47625"/>
              <a:ext cx="433659" cy="1966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000000"/>
                  </a:solidFill>
                  <a:latin typeface="Canva Sans Bold"/>
                </a:rPr>
                <a:t>Register</a:t>
              </a:r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64EB0C29-7E08-4457-0680-10ECAD53B127}"/>
              </a:ext>
            </a:extLst>
          </p:cNvPr>
          <p:cNvSpPr txBox="1"/>
          <p:nvPr/>
        </p:nvSpPr>
        <p:spPr>
          <a:xfrm>
            <a:off x="3290684" y="401001"/>
            <a:ext cx="930473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0302A"/>
                </a:solidFill>
                <a:latin typeface="Canva Sans Bold"/>
              </a:rPr>
              <a:t>Home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23F47C00-CE60-FE13-5A5C-B044EB118A7E}"/>
              </a:ext>
            </a:extLst>
          </p:cNvPr>
          <p:cNvSpPr txBox="1"/>
          <p:nvPr/>
        </p:nvSpPr>
        <p:spPr>
          <a:xfrm>
            <a:off x="4514105" y="401001"/>
            <a:ext cx="2368600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0302A"/>
                </a:solidFill>
                <a:latin typeface="Canva Sans Bold"/>
              </a:rPr>
              <a:t>Repair Projects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0C6FCA25-7836-A39A-2D3B-BC4A51987DB8}"/>
              </a:ext>
            </a:extLst>
          </p:cNvPr>
          <p:cNvSpPr txBox="1"/>
          <p:nvPr/>
        </p:nvSpPr>
        <p:spPr>
          <a:xfrm>
            <a:off x="7177980" y="401001"/>
            <a:ext cx="1961554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0302A"/>
                </a:solidFill>
                <a:latin typeface="Canva Sans Bold"/>
              </a:rPr>
              <a:t>For Business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AB78D877-8014-3EF9-6739-7DE32C09FFDE}"/>
              </a:ext>
            </a:extLst>
          </p:cNvPr>
          <p:cNvSpPr txBox="1"/>
          <p:nvPr/>
        </p:nvSpPr>
        <p:spPr>
          <a:xfrm>
            <a:off x="9434808" y="401001"/>
            <a:ext cx="1356937" cy="419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30302A"/>
                </a:solidFill>
                <a:latin typeface="Canva Sans Bold"/>
              </a:rPr>
              <a:t>Support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8F2E6C1F-F079-0B90-BD05-F22C10F3E303}"/>
              </a:ext>
            </a:extLst>
          </p:cNvPr>
          <p:cNvSpPr txBox="1"/>
          <p:nvPr/>
        </p:nvSpPr>
        <p:spPr>
          <a:xfrm>
            <a:off x="10997802" y="401001"/>
            <a:ext cx="1313259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0302A"/>
                </a:solidFill>
                <a:latin typeface="Canva Sans Bold"/>
              </a:rPr>
              <a:t>Dev Info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96D8D95-5016-1428-5A74-E74E30D1235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8885943"/>
            <a:ext cx="18312171" cy="14097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D27543E-56C7-3FDA-E737-BAD3EE034BB9}"/>
              </a:ext>
            </a:extLst>
          </p:cNvPr>
          <p:cNvGrpSpPr/>
          <p:nvPr/>
        </p:nvGrpSpPr>
        <p:grpSpPr>
          <a:xfrm>
            <a:off x="24171" y="9098650"/>
            <a:ext cx="18288000" cy="1195070"/>
            <a:chOff x="0" y="0"/>
            <a:chExt cx="24384000" cy="1593427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82E655A-F541-3ED7-BC11-33F50236D6A3}"/>
                </a:ext>
              </a:extLst>
            </p:cNvPr>
            <p:cNvSpPr/>
            <p:nvPr/>
          </p:nvSpPr>
          <p:spPr>
            <a:xfrm rot="-1650235">
              <a:off x="19891632" y="56596"/>
              <a:ext cx="239378" cy="328324"/>
            </a:xfrm>
            <a:custGeom>
              <a:avLst/>
              <a:gdLst/>
              <a:ahLst/>
              <a:cxnLst/>
              <a:rect l="l" t="t" r="r" b="b"/>
              <a:pathLst>
                <a:path w="239378" h="328324">
                  <a:moveTo>
                    <a:pt x="0" y="0"/>
                  </a:moveTo>
                  <a:lnTo>
                    <a:pt x="239378" y="0"/>
                  </a:lnTo>
                  <a:lnTo>
                    <a:pt x="239378" y="328324"/>
                  </a:lnTo>
                  <a:lnTo>
                    <a:pt x="0" y="3283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BB4D6C6-6580-7414-DFA3-261AF8321F34}"/>
                </a:ext>
              </a:extLst>
            </p:cNvPr>
            <p:cNvSpPr txBox="1"/>
            <p:nvPr/>
          </p:nvSpPr>
          <p:spPr>
            <a:xfrm>
              <a:off x="19974667" y="-28575"/>
              <a:ext cx="2313980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 dirty="0">
                  <a:solidFill>
                    <a:srgbClr val="30302A"/>
                  </a:solidFill>
                  <a:latin typeface="Canva Sans Bold"/>
                </a:rPr>
                <a:t>Telephone: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D6B2C39-F03A-AB05-5A3E-349A5FBCD484}"/>
                </a:ext>
              </a:extLst>
            </p:cNvPr>
            <p:cNvSpPr txBox="1"/>
            <p:nvPr/>
          </p:nvSpPr>
          <p:spPr>
            <a:xfrm>
              <a:off x="19974667" y="393065"/>
              <a:ext cx="2959497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sng" dirty="0">
                  <a:solidFill>
                    <a:srgbClr val="004AAD"/>
                  </a:solidFill>
                  <a:latin typeface="Canva Sans Bold"/>
                </a:rPr>
                <a:t>+679-8569258</a:t>
              </a: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BD4F242-801D-E3E9-3DA7-BB298A3D6FD0}"/>
                </a:ext>
              </a:extLst>
            </p:cNvPr>
            <p:cNvSpPr/>
            <p:nvPr/>
          </p:nvSpPr>
          <p:spPr>
            <a:xfrm>
              <a:off x="19829348" y="936528"/>
              <a:ext cx="319171" cy="239378"/>
            </a:xfrm>
            <a:custGeom>
              <a:avLst/>
              <a:gdLst/>
              <a:ahLst/>
              <a:cxnLst/>
              <a:rect l="l" t="t" r="r" b="b"/>
              <a:pathLst>
                <a:path w="319171" h="239378">
                  <a:moveTo>
                    <a:pt x="0" y="0"/>
                  </a:moveTo>
                  <a:lnTo>
                    <a:pt x="319171" y="0"/>
                  </a:lnTo>
                  <a:lnTo>
                    <a:pt x="319171" y="239378"/>
                  </a:lnTo>
                  <a:lnTo>
                    <a:pt x="0" y="239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-38150" t="-66326" r="-38150" b="-68742"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FC8D63E-D6A7-E4B3-959A-FFE74078BA14}"/>
                </a:ext>
              </a:extLst>
            </p:cNvPr>
            <p:cNvSpPr txBox="1"/>
            <p:nvPr/>
          </p:nvSpPr>
          <p:spPr>
            <a:xfrm>
              <a:off x="20113283" y="848572"/>
              <a:ext cx="1027314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30302A"/>
                  </a:solidFill>
                  <a:latin typeface="Canva Sans Bold"/>
                </a:rPr>
                <a:t>Mail: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8100D4-D3FB-CF2D-F65E-80E54AF04B89}"/>
                </a:ext>
              </a:extLst>
            </p:cNvPr>
            <p:cNvSpPr txBox="1"/>
            <p:nvPr/>
          </p:nvSpPr>
          <p:spPr>
            <a:xfrm>
              <a:off x="20193294" y="1206712"/>
              <a:ext cx="4190706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sng" dirty="0">
                  <a:solidFill>
                    <a:srgbClr val="004AAD"/>
                  </a:solidFill>
                  <a:latin typeface="Canva Sans Bold"/>
                </a:rPr>
                <a:t>handyhelpers@gmail.com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8FEFC26-0F9B-71BB-ABA6-8059759BFCB9}"/>
                </a:ext>
              </a:extLst>
            </p:cNvPr>
            <p:cNvSpPr txBox="1"/>
            <p:nvPr/>
          </p:nvSpPr>
          <p:spPr>
            <a:xfrm>
              <a:off x="0" y="548005"/>
              <a:ext cx="3784040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 dirty="0">
                  <a:solidFill>
                    <a:srgbClr val="30302A"/>
                  </a:solidFill>
                  <a:latin typeface="Canva Sans Bold"/>
                </a:rPr>
                <a:t>Terms &amp; Conditions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56C5150-2430-44DF-7CFF-769F53312FCB}"/>
                </a:ext>
              </a:extLst>
            </p:cNvPr>
            <p:cNvSpPr txBox="1"/>
            <p:nvPr/>
          </p:nvSpPr>
          <p:spPr>
            <a:xfrm>
              <a:off x="5535053" y="548005"/>
              <a:ext cx="3158133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Repair Projects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67B7903-38EE-845D-7796-AB1D554C70DA}"/>
                </a:ext>
              </a:extLst>
            </p:cNvPr>
            <p:cNvSpPr txBox="1"/>
            <p:nvPr/>
          </p:nvSpPr>
          <p:spPr>
            <a:xfrm>
              <a:off x="8513651" y="548005"/>
              <a:ext cx="2615406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Our Partners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1086DC2-A3F0-2ADC-A1B9-4A78721411F3}"/>
                </a:ext>
              </a:extLst>
            </p:cNvPr>
            <p:cNvSpPr txBox="1"/>
            <p:nvPr/>
          </p:nvSpPr>
          <p:spPr>
            <a:xfrm>
              <a:off x="11129057" y="548005"/>
              <a:ext cx="2038531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Feedback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F8C7813-F313-72BE-AD55-A88173E29DBE}"/>
                </a:ext>
              </a:extLst>
            </p:cNvPr>
            <p:cNvSpPr txBox="1"/>
            <p:nvPr/>
          </p:nvSpPr>
          <p:spPr>
            <a:xfrm>
              <a:off x="3784040" y="548005"/>
              <a:ext cx="1751012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Dev Info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8183327-125C-2F7C-80C5-48358C94207F}"/>
                </a:ext>
              </a:extLst>
            </p:cNvPr>
            <p:cNvSpPr txBox="1"/>
            <p:nvPr/>
          </p:nvSpPr>
          <p:spPr>
            <a:xfrm>
              <a:off x="12881657" y="548005"/>
              <a:ext cx="5419769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dirty="0">
                  <a:solidFill>
                    <a:srgbClr val="30302A"/>
                  </a:solidFill>
                  <a:latin typeface="Canva Sans Bold"/>
                </a:rPr>
                <a:t>© HandyHelpers.com 2024</a:t>
              </a: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BEBC77CA-A70B-2A99-9F56-C924508D26C1}"/>
              </a:ext>
            </a:extLst>
          </p:cNvPr>
          <p:cNvSpPr/>
          <p:nvPr/>
        </p:nvSpPr>
        <p:spPr>
          <a:xfrm>
            <a:off x="457201" y="1753093"/>
            <a:ext cx="4724399" cy="7010400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25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Passive Space</a:t>
            </a:r>
            <a:endParaRPr lang="en-GB" sz="25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09C215B-0863-E29C-8C78-9A5619044E89}"/>
              </a:ext>
            </a:extLst>
          </p:cNvPr>
          <p:cNvSpPr/>
          <p:nvPr/>
        </p:nvSpPr>
        <p:spPr>
          <a:xfrm>
            <a:off x="12800680" y="1741241"/>
            <a:ext cx="5030119" cy="7010400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sz="25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Passive Space</a:t>
            </a:r>
            <a:endParaRPr lang="en-GB" sz="25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B15B6F-FD74-01DF-C71A-5F17B19A0BF9}"/>
              </a:ext>
            </a:extLst>
          </p:cNvPr>
          <p:cNvSpPr txBox="1"/>
          <p:nvPr/>
        </p:nvSpPr>
        <p:spPr>
          <a:xfrm>
            <a:off x="5613005" y="3438887"/>
            <a:ext cx="192965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Z" sz="25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Active Space</a:t>
            </a:r>
            <a:endParaRPr lang="en-GB" sz="25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B238351-0780-4C0D-BC33-C56B3CE3004D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7542657" y="3677414"/>
            <a:ext cx="13727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608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077085"/>
            <a:ext cx="16230600" cy="7340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endParaRPr dirty="0"/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"/>
              </a:rPr>
              <a:t>Handy Helpers is a </a:t>
            </a:r>
            <a:r>
              <a:rPr lang="en-US" sz="3399" dirty="0">
                <a:solidFill>
                  <a:srgbClr val="000000"/>
                </a:solidFill>
                <a:latin typeface="Montserrat Bold"/>
              </a:rPr>
              <a:t>marketplace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 for home repair services, connecting vendors with clients across Fiji.</a:t>
            </a:r>
          </a:p>
          <a:p>
            <a:pPr algn="just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"/>
              </a:rPr>
              <a:t>Provides a comprehensive platform for various </a:t>
            </a:r>
            <a:r>
              <a:rPr lang="en-US" sz="3399" dirty="0">
                <a:solidFill>
                  <a:srgbClr val="000000"/>
                </a:solidFill>
                <a:latin typeface="Montserrat Bold"/>
              </a:rPr>
              <a:t>home repair services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.</a:t>
            </a:r>
          </a:p>
          <a:p>
            <a:pPr algn="just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"/>
              </a:rPr>
              <a:t>Enables </a:t>
            </a:r>
            <a:r>
              <a:rPr lang="en-US" sz="3399" dirty="0">
                <a:solidFill>
                  <a:srgbClr val="000000"/>
                </a:solidFill>
                <a:latin typeface="Montserrat Bold"/>
              </a:rPr>
              <a:t>flexible sign-up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 for vendors and a range of service options for clients.</a:t>
            </a:r>
          </a:p>
          <a:p>
            <a:pPr algn="just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734059" lvl="1" indent="-367030" algn="just">
              <a:lnSpc>
                <a:spcPts val="4759"/>
              </a:lnSpc>
              <a:spcBef>
                <a:spcPct val="0"/>
              </a:spcBef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"/>
              </a:rPr>
              <a:t>Facilitates </a:t>
            </a:r>
            <a:r>
              <a:rPr lang="en-US" sz="3399" dirty="0">
                <a:latin typeface="Montserrat Bold"/>
              </a:rPr>
              <a:t>co</a:t>
            </a:r>
            <a:r>
              <a:rPr lang="en-US" sz="3399" b="1" dirty="0">
                <a:latin typeface="Montserrat Bold"/>
              </a:rPr>
              <a:t>nnections</a:t>
            </a:r>
            <a:r>
              <a:rPr lang="en-US" sz="3399" dirty="0">
                <a:latin typeface="Montserrat"/>
              </a:rPr>
              <a:t> between local vendors and c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onsumers.</a:t>
            </a:r>
          </a:p>
          <a:p>
            <a:pPr algn="just">
              <a:lnSpc>
                <a:spcPts val="4759"/>
              </a:lnSpc>
              <a:spcBef>
                <a:spcPct val="0"/>
              </a:spcBef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algn="l">
              <a:lnSpc>
                <a:spcPts val="4759"/>
              </a:lnSpc>
              <a:spcBef>
                <a:spcPct val="0"/>
              </a:spcBef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933450"/>
            <a:ext cx="16230600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/>
                <a:latin typeface="Montserrat Bold"/>
              </a:rPr>
              <a:t>Introduction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C3F9CE9-685A-4374-1AC9-74C89F0EC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-32657"/>
            <a:ext cx="18313400" cy="103251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C800BE9-BFA8-D3E0-0364-6300F1D4E14C}"/>
              </a:ext>
            </a:extLst>
          </p:cNvPr>
          <p:cNvGrpSpPr/>
          <p:nvPr/>
        </p:nvGrpSpPr>
        <p:grpSpPr>
          <a:xfrm>
            <a:off x="228600" y="1804210"/>
            <a:ext cx="17907000" cy="7835090"/>
            <a:chOff x="1682496" y="1436721"/>
            <a:chExt cx="8418576" cy="313880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EF4DF72-3DF3-07FF-D63C-B14654F97650}"/>
                </a:ext>
              </a:extLst>
            </p:cNvPr>
            <p:cNvSpPr/>
            <p:nvPr/>
          </p:nvSpPr>
          <p:spPr>
            <a:xfrm>
              <a:off x="1682496" y="1719072"/>
              <a:ext cx="905256" cy="2772930"/>
            </a:xfrm>
            <a:prstGeom prst="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Passive Space</a:t>
              </a:r>
              <a:endParaRPr lang="en-AU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40E305C-4053-A767-538B-69C948ADD66A}"/>
                </a:ext>
              </a:extLst>
            </p:cNvPr>
            <p:cNvSpPr/>
            <p:nvPr/>
          </p:nvSpPr>
          <p:spPr>
            <a:xfrm>
              <a:off x="9195816" y="1802600"/>
              <a:ext cx="905256" cy="2772930"/>
            </a:xfrm>
            <a:prstGeom prst="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Passive Space</a:t>
              </a:r>
              <a:endParaRPr lang="en-AU" dirty="0"/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60CC67A1-70CF-5855-F23F-BAB6C3DFFD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1928" y="1636776"/>
              <a:ext cx="1380744" cy="3474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B9E1859-036D-C44F-3B54-DF415AC82521}"/>
                </a:ext>
              </a:extLst>
            </p:cNvPr>
            <p:cNvSpPr txBox="1"/>
            <p:nvPr/>
          </p:nvSpPr>
          <p:spPr>
            <a:xfrm>
              <a:off x="7735823" y="1436721"/>
              <a:ext cx="6370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Active Space</a:t>
              </a:r>
              <a:endParaRPr lang="en-AU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77503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077085"/>
            <a:ext cx="16230600" cy="7345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b="1" dirty="0">
                <a:solidFill>
                  <a:srgbClr val="000000"/>
                </a:solidFill>
                <a:latin typeface="Montserrat" panose="00000500000000000000" pitchFamily="2" charset="0"/>
              </a:rPr>
              <a:t>Browsers Tested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: 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Canva Sans"/>
            </a:endParaRP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Canva Sans"/>
            </a:endParaRP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Canva Sans"/>
            </a:endParaRP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Canva Sans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Almost all browsers displayed content in the same manner and processed backend scripting language similarly.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Specific notes on browsers like Microsoft Edge and Opera having default sidebars.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pPr marL="734059" lvl="1" indent="-367030" algn="l">
              <a:lnSpc>
                <a:spcPts val="4759"/>
              </a:lnSpc>
              <a:spcBef>
                <a:spcPct val="0"/>
              </a:spcBef>
              <a:buFont typeface="Arial"/>
              <a:buChar char="•"/>
            </a:pPr>
            <a:r>
              <a:rPr lang="en-US" sz="3399" b="1" dirty="0">
                <a:solidFill>
                  <a:srgbClr val="000000"/>
                </a:solidFill>
                <a:latin typeface="Montserrat" panose="00000500000000000000" pitchFamily="2" charset="0"/>
              </a:rPr>
              <a:t>Google Chrome </a:t>
            </a:r>
            <a:r>
              <a:rPr lang="en-US" sz="3399" dirty="0">
                <a:solidFill>
                  <a:srgbClr val="000000"/>
                </a:solidFill>
                <a:latin typeface="Montserrat" panose="00000500000000000000" pitchFamily="2" charset="0"/>
              </a:rPr>
              <a:t>was the most consistent and widely used.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317822" y="3105577"/>
            <a:ext cx="9551738" cy="1433443"/>
            <a:chOff x="0" y="0"/>
            <a:chExt cx="12735650" cy="191125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12118" cy="1812118"/>
            </a:xfrm>
            <a:custGeom>
              <a:avLst/>
              <a:gdLst/>
              <a:ahLst/>
              <a:cxnLst/>
              <a:rect l="l" t="t" r="r" b="b"/>
              <a:pathLst>
                <a:path w="1812118" h="1812118">
                  <a:moveTo>
                    <a:pt x="0" y="0"/>
                  </a:moveTo>
                  <a:lnTo>
                    <a:pt x="1812118" y="0"/>
                  </a:lnTo>
                  <a:lnTo>
                    <a:pt x="1812118" y="1812118"/>
                  </a:lnTo>
                  <a:lnTo>
                    <a:pt x="0" y="18121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Freeform 5"/>
            <p:cNvSpPr/>
            <p:nvPr/>
          </p:nvSpPr>
          <p:spPr>
            <a:xfrm>
              <a:off x="5556333" y="0"/>
              <a:ext cx="1927186" cy="1911257"/>
            </a:xfrm>
            <a:custGeom>
              <a:avLst/>
              <a:gdLst/>
              <a:ahLst/>
              <a:cxnLst/>
              <a:rect l="l" t="t" r="r" b="b"/>
              <a:pathLst>
                <a:path w="1927186" h="1911257">
                  <a:moveTo>
                    <a:pt x="0" y="0"/>
                  </a:moveTo>
                  <a:lnTo>
                    <a:pt x="1927186" y="0"/>
                  </a:lnTo>
                  <a:lnTo>
                    <a:pt x="1927186" y="1911257"/>
                  </a:lnTo>
                  <a:lnTo>
                    <a:pt x="0" y="19112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9101" r="-37994"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6" name="Freeform 6"/>
            <p:cNvSpPr/>
            <p:nvPr/>
          </p:nvSpPr>
          <p:spPr>
            <a:xfrm>
              <a:off x="8410619" y="0"/>
              <a:ext cx="1772887" cy="1829042"/>
            </a:xfrm>
            <a:custGeom>
              <a:avLst/>
              <a:gdLst/>
              <a:ahLst/>
              <a:cxnLst/>
              <a:rect l="l" t="t" r="r" b="b"/>
              <a:pathLst>
                <a:path w="1772887" h="1829042">
                  <a:moveTo>
                    <a:pt x="0" y="0"/>
                  </a:moveTo>
                  <a:lnTo>
                    <a:pt x="1772886" y="0"/>
                  </a:lnTo>
                  <a:lnTo>
                    <a:pt x="1772886" y="1829042"/>
                  </a:lnTo>
                  <a:lnTo>
                    <a:pt x="0" y="18290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Freeform 7"/>
            <p:cNvSpPr/>
            <p:nvPr/>
          </p:nvSpPr>
          <p:spPr>
            <a:xfrm>
              <a:off x="11110605" y="28884"/>
              <a:ext cx="1625045" cy="1882373"/>
            </a:xfrm>
            <a:custGeom>
              <a:avLst/>
              <a:gdLst/>
              <a:ahLst/>
              <a:cxnLst/>
              <a:rect l="l" t="t" r="r" b="b"/>
              <a:pathLst>
                <a:path w="1625045" h="1882373">
                  <a:moveTo>
                    <a:pt x="0" y="0"/>
                  </a:moveTo>
                  <a:lnTo>
                    <a:pt x="1625045" y="0"/>
                  </a:lnTo>
                  <a:lnTo>
                    <a:pt x="1625045" y="1882373"/>
                  </a:lnTo>
                  <a:lnTo>
                    <a:pt x="0" y="18823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274379"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8" name="Freeform 8"/>
            <p:cNvSpPr/>
            <p:nvPr/>
          </p:nvSpPr>
          <p:spPr>
            <a:xfrm>
              <a:off x="2742377" y="0"/>
              <a:ext cx="1886856" cy="1896197"/>
            </a:xfrm>
            <a:custGeom>
              <a:avLst/>
              <a:gdLst/>
              <a:ahLst/>
              <a:cxnLst/>
              <a:rect l="l" t="t" r="r" b="b"/>
              <a:pathLst>
                <a:path w="1886856" h="1896197">
                  <a:moveTo>
                    <a:pt x="0" y="0"/>
                  </a:moveTo>
                  <a:lnTo>
                    <a:pt x="1886856" y="0"/>
                  </a:lnTo>
                  <a:lnTo>
                    <a:pt x="1886856" y="1896197"/>
                  </a:lnTo>
                  <a:lnTo>
                    <a:pt x="0" y="18961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40744" t="-10278" r="-41727" b="-10739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933450"/>
            <a:ext cx="16230600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/>
                <a:latin typeface="Montserrat Bold"/>
              </a:rPr>
              <a:t>Testing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9">
            <a:extLst>
              <a:ext uri="{FF2B5EF4-FFF2-40B4-BE49-F238E27FC236}">
                <a16:creationId xmlns:a16="http://schemas.microsoft.com/office/drawing/2014/main" id="{B11EA807-B7AF-A035-4114-9EC6232FDB4F}"/>
              </a:ext>
            </a:extLst>
          </p:cNvPr>
          <p:cNvSpPr txBox="1"/>
          <p:nvPr/>
        </p:nvSpPr>
        <p:spPr>
          <a:xfrm>
            <a:off x="1028700" y="933450"/>
            <a:ext cx="16230600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effectLst/>
                <a:latin typeface="Montserrat Bold"/>
              </a:rPr>
              <a:t>Conclusion</a:t>
            </a:r>
            <a:endParaRPr lang="en-US" sz="5000" dirty="0">
              <a:solidFill>
                <a:srgbClr val="000000"/>
              </a:solidFill>
              <a:effectLst/>
              <a:latin typeface="Montserrat 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F26549-7D4B-A843-2D55-390EF85A01B1}"/>
              </a:ext>
            </a:extLst>
          </p:cNvPr>
          <p:cNvSpPr txBox="1"/>
          <p:nvPr/>
        </p:nvSpPr>
        <p:spPr>
          <a:xfrm>
            <a:off x="609600" y="2552700"/>
            <a:ext cx="16230600" cy="492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8746" lvl="2" algn="just">
              <a:lnSpc>
                <a:spcPts val="4759"/>
              </a:lnSpc>
              <a:spcBef>
                <a:spcPct val="0"/>
              </a:spcBef>
            </a:pPr>
            <a:r>
              <a:rPr lang="en-US" sz="3400" dirty="0">
                <a:latin typeface="Montserrat" panose="00000500000000000000" pitchFamily="2" charset="0"/>
              </a:rPr>
              <a:t>Handy Helpers provides a comprehensive platform connecting vendors and clients for home repair services in Fiji, meeting the needs of homeowners, property owners, and businesses. Our website is designed with user-friendly navigation, essential functionalities, and robust accessibility features, ensuring a seamless experience for all users. We have thoroughly tested the site for optimal performance and security. </a:t>
            </a:r>
          </a:p>
          <a:p>
            <a:pPr marL="978746" lvl="2" algn="ctr">
              <a:lnSpc>
                <a:spcPts val="4759"/>
              </a:lnSpc>
              <a:spcBef>
                <a:spcPct val="0"/>
              </a:spcBef>
            </a:pPr>
            <a:r>
              <a:rPr lang="en-US" sz="4000" b="1" dirty="0">
                <a:latin typeface="Montserrat" panose="00000500000000000000" pitchFamily="2" charset="0"/>
              </a:rPr>
              <a:t>Thank you for your attention.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0F8A5-26AD-8ABB-A2B8-5B178FCBF329}"/>
              </a:ext>
            </a:extLst>
          </p:cNvPr>
          <p:cNvSpPr txBox="1"/>
          <p:nvPr/>
        </p:nvSpPr>
        <p:spPr>
          <a:xfrm>
            <a:off x="4152900" y="8239512"/>
            <a:ext cx="9144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78746" lvl="2" algn="ctr">
              <a:lnSpc>
                <a:spcPts val="4759"/>
              </a:lnSpc>
              <a:spcBef>
                <a:spcPct val="0"/>
              </a:spcBef>
            </a:pPr>
            <a:r>
              <a:rPr lang="en-US" sz="4000" b="1" dirty="0">
                <a:latin typeface="Montserrat" panose="00000500000000000000" pitchFamily="2" charset="0"/>
              </a:rPr>
              <a:t>Questions</a:t>
            </a:r>
            <a:endParaRPr lang="en-US" sz="4000" b="1" dirty="0">
              <a:solidFill>
                <a:srgbClr val="000000"/>
              </a:solidFill>
              <a:latin typeface="Montserrat" panose="00000500000000000000" pitchFamily="2" charset="0"/>
            </a:endParaRPr>
          </a:p>
        </p:txBody>
      </p:sp>
      <p:pic>
        <p:nvPicPr>
          <p:cNvPr id="8" name="Graphic 7" descr="Badge Question Mark with solid fill">
            <a:extLst>
              <a:ext uri="{FF2B5EF4-FFF2-40B4-BE49-F238E27FC236}">
                <a16:creationId xmlns:a16="http://schemas.microsoft.com/office/drawing/2014/main" id="{BBED579F-F1A1-8853-EDB9-112972583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44200" y="8136255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5EB95-D831-893C-7257-8241C0033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342901"/>
            <a:ext cx="16459200" cy="1981199"/>
          </a:xfrm>
        </p:spPr>
        <p:txBody>
          <a:bodyPr>
            <a:normAutofit/>
          </a:bodyPr>
          <a:lstStyle/>
          <a:p>
            <a:r>
              <a:rPr lang="en-US" sz="5000" b="1" dirty="0">
                <a:latin typeface="Montserrat" panose="00000500000000000000" pitchFamily="2" charset="0"/>
              </a:rPr>
              <a:t>REFERENCES AND YOUTUBE LINK  </a:t>
            </a:r>
            <a:endParaRPr lang="en-FJ" sz="5000" b="1" dirty="0">
              <a:latin typeface="Montserrat" panose="00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7B206-028A-F3F1-1F0F-4E12325676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1943100"/>
            <a:ext cx="16459200" cy="7696200"/>
          </a:xfrm>
        </p:spPr>
        <p:txBody>
          <a:bodyPr>
            <a:normAutofit/>
          </a:bodyPr>
          <a:lstStyle/>
          <a:p>
            <a:pPr algn="l"/>
            <a:r>
              <a:rPr lang="pl-PL" b="1" dirty="0">
                <a:latin typeface="Montserrat" panose="00000500000000000000" pitchFamily="2" charset="0"/>
                <a:hlinkClick r:id="rId2"/>
              </a:rPr>
              <a:t>https://www.youtube.com/watch?v=pXc1BBVfm2Q</a:t>
            </a:r>
            <a:r>
              <a:rPr lang="en-US" b="1" dirty="0">
                <a:latin typeface="Montserrat" panose="00000500000000000000" pitchFamily="2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Montserrat" panose="00000500000000000000" pitchFamily="2" charset="0"/>
              </a:rPr>
              <a:t>– link to YouTube video</a:t>
            </a:r>
          </a:p>
          <a:p>
            <a:pPr algn="l"/>
            <a:r>
              <a:rPr lang="pl-PL" i="1" dirty="0">
                <a:solidFill>
                  <a:schemeClr val="tx1"/>
                </a:solidFill>
                <a:latin typeface="Montserrat" panose="00000500000000000000" pitchFamily="2" charset="0"/>
              </a:rPr>
              <a:t>Dayal Steel PTE LTD. (n.d.). Facebook. Retrieved May 29, 2024, from </a:t>
            </a:r>
            <a:endParaRPr lang="en-US" i="1" dirty="0">
              <a:solidFill>
                <a:schemeClr val="tx1"/>
              </a:solidFill>
              <a:latin typeface="Montserrat" panose="00000500000000000000" pitchFamily="2" charset="0"/>
            </a:endParaRPr>
          </a:p>
          <a:p>
            <a:pPr algn="l"/>
            <a:r>
              <a:rPr lang="pl-PL" sz="1700" i="1" dirty="0">
                <a:solidFill>
                  <a:schemeClr val="tx1"/>
                </a:solidFill>
                <a:latin typeface="Montserrat" panose="00000500000000000000" pitchFamily="2" charset="0"/>
              </a:rPr>
              <a:t>https://scontent.fcbr1-1.fna.fbcdn.net/v/t39.30808-6/435127467_1235675474089494_7442063150076688370_n.jpg?_nc_cat=100&amp;ccb=1-7&amp;_nc_sid=5f2048&amp;_nc_ohc=-adl-eyYdCAQ7kNvgEaPGj4&amp;_nc_ht=scontent.fcbr1-1.fna&amp;oh=00_AYBMc_LNNZ-nR0oMeRMsq3E-h6TURhS35DJvESzpkHp2Nw&amp;oe</a:t>
            </a:r>
          </a:p>
          <a:p>
            <a:pPr algn="l"/>
            <a:r>
              <a:rPr lang="pl-PL" i="1" dirty="0">
                <a:solidFill>
                  <a:schemeClr val="tx1"/>
                </a:solidFill>
                <a:latin typeface="Montserrat" panose="00000500000000000000" pitchFamily="2" charset="0"/>
              </a:rPr>
              <a:t>R. C. ManuBhai &amp; Co. PTE LTD. (n.d.). Facebook. Retrieved May 29, 2024, from </a:t>
            </a:r>
            <a:r>
              <a:rPr lang="pl-PL" sz="1700" i="1" dirty="0">
                <a:solidFill>
                  <a:schemeClr val="tx1"/>
                </a:solidFill>
                <a:latin typeface="Montserrat" panose="00000500000000000000" pitchFamily="2" charset="0"/>
              </a:rPr>
              <a:t>https://scontent.fcbr1-1.fna.fbcdn.net/v/t39.30808-6/327343563_493164019437165_3915999828498058511_n.jpg?_nc_cat=100&amp;ccb=1-7&amp;_nc_sid=5f2048&amp;_nc_ohc=ed0TQrZEJrwQ7kNvgGTwIZE&amp;_nc_ht=scontent.fcbr1-1.fna&amp;oh=00_AYDFwXlNhniKxx5VMtANn1sjPg4nmIgufSyKf2SpuS579g&amp;oe=</a:t>
            </a:r>
          </a:p>
          <a:p>
            <a:pPr algn="l"/>
            <a:r>
              <a:rPr lang="pl-PL" i="1" dirty="0">
                <a:solidFill>
                  <a:schemeClr val="tx1"/>
                </a:solidFill>
                <a:latin typeface="Montserrat" panose="00000500000000000000" pitchFamily="2" charset="0"/>
              </a:rPr>
              <a:t>Vinod Patel. (n.d.). LinkedIn. Retrieved May 29, 2024, from </a:t>
            </a:r>
            <a:r>
              <a:rPr lang="pl-PL" sz="1900" i="1" dirty="0">
                <a:solidFill>
                  <a:schemeClr val="tx1"/>
                </a:solidFill>
                <a:latin typeface="Montserrat" panose="00000500000000000000" pitchFamily="2" charset="0"/>
                <a:hlinkClick r:id="rId3"/>
              </a:rPr>
              <a:t>https://www.google.com/url?sa=i&amp;url=https%3A%2F%2Fwww.linkedin.com%2Fcompany%2Fvinodpatelgroup&amp;psig=AOvVaw35lUjHkjKTIoha4TZSczaB&amp;ust=1716901827597000&amp;source=images&amp;cd=vfe&amp;opi=89978449&amp;ved=0CBAQjRxqFwoTCLCf3Zz0rYYDFQAAAAAdAAAAABAE</a:t>
            </a:r>
            <a:endParaRPr lang="en-US" sz="1900" i="1" dirty="0">
              <a:solidFill>
                <a:schemeClr val="tx1"/>
              </a:solidFill>
              <a:latin typeface="Montserrat" panose="00000500000000000000" pitchFamily="2" charset="0"/>
            </a:endParaRPr>
          </a:p>
          <a:p>
            <a:pPr algn="l"/>
            <a:endParaRPr lang="en-US" sz="1900" i="1" dirty="0">
              <a:solidFill>
                <a:schemeClr val="tx1"/>
              </a:solidFill>
              <a:latin typeface="Montserrat" panose="00000500000000000000" pitchFamily="2" charset="0"/>
            </a:endParaRPr>
          </a:p>
          <a:p>
            <a:pPr algn="l"/>
            <a:r>
              <a:rPr lang="en-US" sz="1900" i="1" dirty="0">
                <a:solidFill>
                  <a:schemeClr val="tx1"/>
                </a:solidFill>
                <a:latin typeface="Montserrat" panose="00000500000000000000" pitchFamily="2" charset="0"/>
              </a:rPr>
              <a:t>6 images used from Pinterest - </a:t>
            </a:r>
            <a:r>
              <a:rPr lang="en-US" sz="2800" i="1" dirty="0">
                <a:solidFill>
                  <a:schemeClr val="tx1"/>
                </a:solidFill>
                <a:latin typeface="Montserrat" panose="00000500000000000000" pitchFamily="2" charset="0"/>
              </a:rPr>
              <a:t>Pinterest. (n.d.). Pinterest. Retrieved May 29, 2024, from https://www.pinterest.com/</a:t>
            </a:r>
          </a:p>
          <a:p>
            <a:pPr algn="l"/>
            <a:endParaRPr lang="en-US" sz="1900" i="1" dirty="0">
              <a:solidFill>
                <a:schemeClr val="tx1"/>
              </a:solidFill>
              <a:latin typeface="Montserrat" panose="00000500000000000000" pitchFamily="2" charset="0"/>
            </a:endParaRPr>
          </a:p>
          <a:p>
            <a:pPr algn="l"/>
            <a:endParaRPr lang="en-FJ" sz="1900" i="1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291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164516" cy="1622740"/>
            <a:chOff x="0" y="0"/>
            <a:chExt cx="24219355" cy="21636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48498" cy="2163653"/>
            </a:xfrm>
            <a:custGeom>
              <a:avLst/>
              <a:gdLst/>
              <a:ahLst/>
              <a:cxnLst/>
              <a:rect l="l" t="t" r="r" b="b"/>
              <a:pathLst>
                <a:path w="3848498" h="2163653">
                  <a:moveTo>
                    <a:pt x="0" y="0"/>
                  </a:moveTo>
                  <a:lnTo>
                    <a:pt x="3848498" y="0"/>
                  </a:lnTo>
                  <a:lnTo>
                    <a:pt x="3848498" y="2163653"/>
                  </a:lnTo>
                  <a:lnTo>
                    <a:pt x="0" y="21636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20159947" y="454909"/>
              <a:ext cx="1589269" cy="754302"/>
              <a:chOff x="0" y="0"/>
              <a:chExt cx="313930" cy="148998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313930" cy="148998"/>
              </a:xfrm>
              <a:custGeom>
                <a:avLst/>
                <a:gdLst/>
                <a:ahLst/>
                <a:cxnLst/>
                <a:rect l="l" t="t" r="r" b="b"/>
                <a:pathLst>
                  <a:path w="313930" h="148998">
                    <a:moveTo>
                      <a:pt x="74499" y="0"/>
                    </a:moveTo>
                    <a:lnTo>
                      <a:pt x="239431" y="0"/>
                    </a:lnTo>
                    <a:cubicBezTo>
                      <a:pt x="259189" y="0"/>
                      <a:pt x="278138" y="7849"/>
                      <a:pt x="292109" y="21820"/>
                    </a:cubicBezTo>
                    <a:cubicBezTo>
                      <a:pt x="306081" y="35792"/>
                      <a:pt x="313930" y="54741"/>
                      <a:pt x="313930" y="74499"/>
                    </a:cubicBezTo>
                    <a:lnTo>
                      <a:pt x="313930" y="74499"/>
                    </a:lnTo>
                    <a:cubicBezTo>
                      <a:pt x="313930" y="115644"/>
                      <a:pt x="280575" y="148998"/>
                      <a:pt x="239431" y="148998"/>
                    </a:cubicBezTo>
                    <a:lnTo>
                      <a:pt x="74499" y="148998"/>
                    </a:lnTo>
                    <a:cubicBezTo>
                      <a:pt x="33354" y="148998"/>
                      <a:pt x="0" y="115644"/>
                      <a:pt x="0" y="74499"/>
                    </a:cubicBezTo>
                    <a:lnTo>
                      <a:pt x="0" y="74499"/>
                    </a:lnTo>
                    <a:cubicBezTo>
                      <a:pt x="0" y="33354"/>
                      <a:pt x="33354" y="0"/>
                      <a:pt x="74499" y="0"/>
                    </a:cubicBezTo>
                    <a:close/>
                  </a:path>
                </a:pathLst>
              </a:custGeom>
              <a:solidFill>
                <a:srgbClr val="EDE9E9"/>
              </a:solidFill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-47625"/>
                <a:ext cx="313930" cy="19662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>
                    <a:solidFill>
                      <a:srgbClr val="000000"/>
                    </a:solidFill>
                    <a:latin typeface="Canva Sans Bold"/>
                  </a:rPr>
                  <a:t>Login</a:t>
                </a:r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22023958" y="454909"/>
              <a:ext cx="2195397" cy="754302"/>
              <a:chOff x="0" y="0"/>
              <a:chExt cx="433659" cy="148998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433659" cy="148998"/>
              </a:xfrm>
              <a:custGeom>
                <a:avLst/>
                <a:gdLst/>
                <a:ahLst/>
                <a:cxnLst/>
                <a:rect l="l" t="t" r="r" b="b"/>
                <a:pathLst>
                  <a:path w="433659" h="148998">
                    <a:moveTo>
                      <a:pt x="74499" y="0"/>
                    </a:moveTo>
                    <a:lnTo>
                      <a:pt x="359160" y="0"/>
                    </a:lnTo>
                    <a:cubicBezTo>
                      <a:pt x="378918" y="0"/>
                      <a:pt x="397867" y="7849"/>
                      <a:pt x="411838" y="21820"/>
                    </a:cubicBezTo>
                    <a:cubicBezTo>
                      <a:pt x="425810" y="35792"/>
                      <a:pt x="433659" y="54741"/>
                      <a:pt x="433659" y="74499"/>
                    </a:cubicBezTo>
                    <a:lnTo>
                      <a:pt x="433659" y="74499"/>
                    </a:lnTo>
                    <a:cubicBezTo>
                      <a:pt x="433659" y="115644"/>
                      <a:pt x="400304" y="148998"/>
                      <a:pt x="359160" y="148998"/>
                    </a:cubicBezTo>
                    <a:lnTo>
                      <a:pt x="74499" y="148998"/>
                    </a:lnTo>
                    <a:cubicBezTo>
                      <a:pt x="33354" y="148998"/>
                      <a:pt x="0" y="115644"/>
                      <a:pt x="0" y="74499"/>
                    </a:cubicBezTo>
                    <a:lnTo>
                      <a:pt x="0" y="74499"/>
                    </a:lnTo>
                    <a:cubicBezTo>
                      <a:pt x="0" y="33354"/>
                      <a:pt x="33354" y="0"/>
                      <a:pt x="74499" y="0"/>
                    </a:cubicBezTo>
                    <a:close/>
                  </a:path>
                </a:pathLst>
              </a:custGeom>
              <a:solidFill>
                <a:srgbClr val="EDE9E9"/>
              </a:solidFill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-47625"/>
                <a:ext cx="433659" cy="19662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99"/>
                  </a:lnSpc>
                </a:pPr>
                <a:r>
                  <a:rPr lang="en-US" sz="2499">
                    <a:solidFill>
                      <a:srgbClr val="000000"/>
                    </a:solidFill>
                    <a:latin typeface="Canva Sans Bold"/>
                  </a:rPr>
                  <a:t>Register</a:t>
                </a:r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4387579" y="534668"/>
              <a:ext cx="1240631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Home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6018807" y="534668"/>
              <a:ext cx="3158133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Repair Projects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9570640" y="534668"/>
              <a:ext cx="2615406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For Business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2579744" y="534668"/>
              <a:ext cx="1850612" cy="55912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dirty="0">
                  <a:solidFill>
                    <a:srgbClr val="30302A"/>
                  </a:solidFill>
                  <a:latin typeface="Canva Sans Bold"/>
                </a:rPr>
                <a:t>Support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4663736" y="534668"/>
              <a:ext cx="1751012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30302A"/>
                  </a:solidFill>
                  <a:latin typeface="Canva Sans Bold"/>
                </a:rPr>
                <a:t>Dev Info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-61742" y="1568049"/>
            <a:ext cx="18349742" cy="7240669"/>
            <a:chOff x="0" y="0"/>
            <a:chExt cx="4832854" cy="190700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832854" cy="1907007"/>
            </a:xfrm>
            <a:custGeom>
              <a:avLst/>
              <a:gdLst/>
              <a:ahLst/>
              <a:cxnLst/>
              <a:rect l="l" t="t" r="r" b="b"/>
              <a:pathLst>
                <a:path w="4832854" h="1907007">
                  <a:moveTo>
                    <a:pt x="0" y="0"/>
                  </a:moveTo>
                  <a:lnTo>
                    <a:pt x="4832854" y="0"/>
                  </a:lnTo>
                  <a:lnTo>
                    <a:pt x="4832854" y="1907007"/>
                  </a:lnTo>
                  <a:lnTo>
                    <a:pt x="0" y="1907007"/>
                  </a:lnTo>
                  <a:close/>
                </a:path>
              </a:pathLst>
            </a:custGeom>
            <a:solidFill>
              <a:srgbClr val="AED4DE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4832854" cy="1954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0" y="8957279"/>
            <a:ext cx="18288000" cy="1195070"/>
            <a:chOff x="0" y="0"/>
            <a:chExt cx="24384000" cy="1593427"/>
          </a:xfrm>
        </p:grpSpPr>
        <p:sp>
          <p:nvSpPr>
            <p:cNvPr id="19" name="Freeform 19"/>
            <p:cNvSpPr/>
            <p:nvPr/>
          </p:nvSpPr>
          <p:spPr>
            <a:xfrm rot="-1650235">
              <a:off x="19891632" y="56596"/>
              <a:ext cx="239378" cy="328324"/>
            </a:xfrm>
            <a:custGeom>
              <a:avLst/>
              <a:gdLst/>
              <a:ahLst/>
              <a:cxnLst/>
              <a:rect l="l" t="t" r="r" b="b"/>
              <a:pathLst>
                <a:path w="239378" h="328324">
                  <a:moveTo>
                    <a:pt x="0" y="0"/>
                  </a:moveTo>
                  <a:lnTo>
                    <a:pt x="239378" y="0"/>
                  </a:lnTo>
                  <a:lnTo>
                    <a:pt x="239378" y="328324"/>
                  </a:lnTo>
                  <a:lnTo>
                    <a:pt x="0" y="3283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9974667" y="-28575"/>
              <a:ext cx="2313980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30302A"/>
                  </a:solidFill>
                  <a:latin typeface="Canva Sans Bold"/>
                </a:rPr>
                <a:t>Telephone: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9974667" y="393065"/>
              <a:ext cx="2959497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sng">
                  <a:solidFill>
                    <a:srgbClr val="004AAD"/>
                  </a:solidFill>
                  <a:latin typeface="Canva Sans Bold"/>
                </a:rPr>
                <a:t>+679-8569258</a:t>
              </a:r>
            </a:p>
          </p:txBody>
        </p:sp>
        <p:sp>
          <p:nvSpPr>
            <p:cNvPr id="22" name="Freeform 22"/>
            <p:cNvSpPr/>
            <p:nvPr/>
          </p:nvSpPr>
          <p:spPr>
            <a:xfrm>
              <a:off x="19829348" y="936528"/>
              <a:ext cx="319171" cy="239378"/>
            </a:xfrm>
            <a:custGeom>
              <a:avLst/>
              <a:gdLst/>
              <a:ahLst/>
              <a:cxnLst/>
              <a:rect l="l" t="t" r="r" b="b"/>
              <a:pathLst>
                <a:path w="319171" h="239378">
                  <a:moveTo>
                    <a:pt x="0" y="0"/>
                  </a:moveTo>
                  <a:lnTo>
                    <a:pt x="319171" y="0"/>
                  </a:lnTo>
                  <a:lnTo>
                    <a:pt x="319171" y="239378"/>
                  </a:lnTo>
                  <a:lnTo>
                    <a:pt x="0" y="2393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-38150" t="-66326" r="-38150" b="-68742"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20113283" y="848572"/>
              <a:ext cx="1027314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30302A"/>
                  </a:solidFill>
                  <a:latin typeface="Canva Sans Bold"/>
                </a:rPr>
                <a:t>Mail: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20193294" y="1206712"/>
              <a:ext cx="4190706" cy="386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 u="sng">
                  <a:solidFill>
                    <a:srgbClr val="004AAD"/>
                  </a:solidFill>
                  <a:latin typeface="Canva Sans Bold"/>
                </a:rPr>
                <a:t>handyhelpers@gmail.com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548005"/>
              <a:ext cx="3784040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Terms &amp; Conditions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5535053" y="548005"/>
              <a:ext cx="3158133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Repair Projects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8513651" y="548005"/>
              <a:ext cx="2615406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Our Partners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1129057" y="548005"/>
              <a:ext cx="2038531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Feedback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3784040" y="548005"/>
              <a:ext cx="1751012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u="sng">
                  <a:solidFill>
                    <a:srgbClr val="30302A"/>
                  </a:solidFill>
                  <a:latin typeface="Canva Sans Bold"/>
                </a:rPr>
                <a:t>Dev Info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2881657" y="548005"/>
              <a:ext cx="5419769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30302A"/>
                  </a:solidFill>
                  <a:latin typeface="Canva Sans Bold"/>
                </a:rPr>
                <a:t>© HandyHelpers.com 2024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5597989" y="2259377"/>
            <a:ext cx="6968539" cy="3086100"/>
            <a:chOff x="0" y="0"/>
            <a:chExt cx="1835335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835335" cy="812800"/>
            </a:xfrm>
            <a:custGeom>
              <a:avLst/>
              <a:gdLst/>
              <a:ahLst/>
              <a:cxnLst/>
              <a:rect l="l" t="t" r="r" b="b"/>
              <a:pathLst>
                <a:path w="1835335" h="812800">
                  <a:moveTo>
                    <a:pt x="56660" y="0"/>
                  </a:moveTo>
                  <a:lnTo>
                    <a:pt x="1778675" y="0"/>
                  </a:lnTo>
                  <a:cubicBezTo>
                    <a:pt x="1793703" y="0"/>
                    <a:pt x="1808114" y="5970"/>
                    <a:pt x="1818740" y="16595"/>
                  </a:cubicBezTo>
                  <a:cubicBezTo>
                    <a:pt x="1829366" y="27221"/>
                    <a:pt x="1835335" y="41633"/>
                    <a:pt x="1835335" y="56660"/>
                  </a:cubicBezTo>
                  <a:lnTo>
                    <a:pt x="1835335" y="756140"/>
                  </a:lnTo>
                  <a:cubicBezTo>
                    <a:pt x="1835335" y="771167"/>
                    <a:pt x="1829366" y="785579"/>
                    <a:pt x="1818740" y="796205"/>
                  </a:cubicBezTo>
                  <a:cubicBezTo>
                    <a:pt x="1808114" y="806830"/>
                    <a:pt x="1793703" y="812800"/>
                    <a:pt x="1778675" y="812800"/>
                  </a:cubicBezTo>
                  <a:lnTo>
                    <a:pt x="56660" y="812800"/>
                  </a:lnTo>
                  <a:cubicBezTo>
                    <a:pt x="41633" y="812800"/>
                    <a:pt x="27221" y="806830"/>
                    <a:pt x="16595" y="796205"/>
                  </a:cubicBezTo>
                  <a:cubicBezTo>
                    <a:pt x="5970" y="785579"/>
                    <a:pt x="0" y="771167"/>
                    <a:pt x="0" y="756140"/>
                  </a:cubicBezTo>
                  <a:lnTo>
                    <a:pt x="0" y="56660"/>
                  </a:lnTo>
                  <a:cubicBezTo>
                    <a:pt x="0" y="41633"/>
                    <a:pt x="5970" y="27221"/>
                    <a:pt x="16595" y="16595"/>
                  </a:cubicBezTo>
                  <a:cubicBezTo>
                    <a:pt x="27221" y="5970"/>
                    <a:pt x="41633" y="0"/>
                    <a:pt x="5666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47625"/>
              <a:ext cx="1835335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7341748" y="3519563"/>
            <a:ext cx="3481020" cy="565727"/>
            <a:chOff x="0" y="0"/>
            <a:chExt cx="916812" cy="148998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916812" cy="148998"/>
            </a:xfrm>
            <a:custGeom>
              <a:avLst/>
              <a:gdLst/>
              <a:ahLst/>
              <a:cxnLst/>
              <a:rect l="l" t="t" r="r" b="b"/>
              <a:pathLst>
                <a:path w="916812" h="148998">
                  <a:moveTo>
                    <a:pt x="74499" y="0"/>
                  </a:moveTo>
                  <a:lnTo>
                    <a:pt x="842313" y="0"/>
                  </a:lnTo>
                  <a:cubicBezTo>
                    <a:pt x="883458" y="0"/>
                    <a:pt x="916812" y="33354"/>
                    <a:pt x="916812" y="74499"/>
                  </a:cubicBezTo>
                  <a:lnTo>
                    <a:pt x="916812" y="74499"/>
                  </a:lnTo>
                  <a:cubicBezTo>
                    <a:pt x="916812" y="115644"/>
                    <a:pt x="883458" y="148998"/>
                    <a:pt x="842313" y="148998"/>
                  </a:cubicBezTo>
                  <a:lnTo>
                    <a:pt x="74499" y="148998"/>
                  </a:lnTo>
                  <a:cubicBezTo>
                    <a:pt x="33354" y="148998"/>
                    <a:pt x="0" y="115644"/>
                    <a:pt x="0" y="74499"/>
                  </a:cubicBezTo>
                  <a:lnTo>
                    <a:pt x="0" y="74499"/>
                  </a:lnTo>
                  <a:cubicBezTo>
                    <a:pt x="0" y="33354"/>
                    <a:pt x="33354" y="0"/>
                    <a:pt x="74499" y="0"/>
                  </a:cubicBezTo>
                  <a:close/>
                </a:path>
              </a:pathLst>
            </a:custGeom>
            <a:solidFill>
              <a:srgbClr val="F8F7F7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916812" cy="1966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000000"/>
                  </a:solidFill>
                  <a:latin typeface="Canva Sans Bold"/>
                </a:rPr>
                <a:t>Login as a Customer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7495962" y="4300795"/>
            <a:ext cx="3172593" cy="565727"/>
            <a:chOff x="0" y="0"/>
            <a:chExt cx="835580" cy="148998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35580" cy="148998"/>
            </a:xfrm>
            <a:custGeom>
              <a:avLst/>
              <a:gdLst/>
              <a:ahLst/>
              <a:cxnLst/>
              <a:rect l="l" t="t" r="r" b="b"/>
              <a:pathLst>
                <a:path w="835580" h="148998">
                  <a:moveTo>
                    <a:pt x="74499" y="0"/>
                  </a:moveTo>
                  <a:lnTo>
                    <a:pt x="761081" y="0"/>
                  </a:lnTo>
                  <a:cubicBezTo>
                    <a:pt x="802226" y="0"/>
                    <a:pt x="835580" y="33354"/>
                    <a:pt x="835580" y="74499"/>
                  </a:cubicBezTo>
                  <a:lnTo>
                    <a:pt x="835580" y="74499"/>
                  </a:lnTo>
                  <a:cubicBezTo>
                    <a:pt x="835580" y="115644"/>
                    <a:pt x="802226" y="148998"/>
                    <a:pt x="761081" y="148998"/>
                  </a:cubicBezTo>
                  <a:lnTo>
                    <a:pt x="74499" y="148998"/>
                  </a:lnTo>
                  <a:cubicBezTo>
                    <a:pt x="33354" y="148998"/>
                    <a:pt x="0" y="115644"/>
                    <a:pt x="0" y="74499"/>
                  </a:cubicBezTo>
                  <a:lnTo>
                    <a:pt x="0" y="74499"/>
                  </a:lnTo>
                  <a:cubicBezTo>
                    <a:pt x="0" y="33354"/>
                    <a:pt x="33354" y="0"/>
                    <a:pt x="74499" y="0"/>
                  </a:cubicBezTo>
                  <a:close/>
                </a:path>
              </a:pathLst>
            </a:custGeom>
            <a:solidFill>
              <a:srgbClr val="F8F7F7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-47625"/>
              <a:ext cx="835580" cy="1966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000000"/>
                  </a:solidFill>
                  <a:latin typeface="Canva Sans Bold"/>
                </a:rPr>
                <a:t>Login as a Business</a:t>
              </a:r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7269906" y="2642355"/>
            <a:ext cx="3624704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nva Sans Bold"/>
              </a:rPr>
              <a:t>Login Redirection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707774"/>
            <a:ext cx="16230600" cy="4262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 algn="l">
              <a:lnSpc>
                <a:spcPts val="4759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endParaRPr dirty="0"/>
          </a:p>
          <a:p>
            <a:pPr marL="824229" lvl="1" indent="-457200" algn="l">
              <a:lnSpc>
                <a:spcPts val="4759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3399" dirty="0">
                <a:solidFill>
                  <a:srgbClr val="000000"/>
                </a:solidFill>
                <a:latin typeface="Montserrat Bold"/>
              </a:rPr>
              <a:t>Billboard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: Establishes business presence.</a:t>
            </a:r>
          </a:p>
          <a:p>
            <a:pPr marL="457200" indent="-457200" algn="l">
              <a:lnSpc>
                <a:spcPts val="4759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824229" lvl="1" indent="-457200" algn="l">
              <a:lnSpc>
                <a:spcPts val="4759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3399" dirty="0">
                <a:solidFill>
                  <a:srgbClr val="000000"/>
                </a:solidFill>
                <a:latin typeface="Montserrat Bold"/>
              </a:rPr>
              <a:t>Special Interest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: Targets homeowners and property owners.</a:t>
            </a:r>
          </a:p>
          <a:p>
            <a:pPr marL="457200" indent="-457200" algn="l">
              <a:lnSpc>
                <a:spcPts val="4759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457200" indent="-457200" algn="l">
              <a:lnSpc>
                <a:spcPts val="4759"/>
              </a:lnSpc>
              <a:spcBef>
                <a:spcPct val="0"/>
              </a:spcBef>
              <a:buClr>
                <a:srgbClr val="00B050"/>
              </a:buClr>
              <a:buFont typeface="Wingdings" panose="05000000000000000000" pitchFamily="2" charset="2"/>
              <a:buChar char="ü"/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algn="l">
              <a:lnSpc>
                <a:spcPts val="4759"/>
              </a:lnSpc>
              <a:spcBef>
                <a:spcPct val="0"/>
              </a:spcBef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933450"/>
            <a:ext cx="16230600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/>
                <a:latin typeface="Montserrat Bold"/>
              </a:rPr>
              <a:t>Content Goals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97EF64-5C92-92BE-D70C-C183F0612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564804"/>
            <a:ext cx="5422900" cy="38414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6EE90B-60D7-B0E0-2F3E-1B1EA5AA1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7700" y="5569299"/>
            <a:ext cx="5422900" cy="38414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2EEA47-51B1-CBB9-F9E5-D834CBFB8796}"/>
              </a:ext>
            </a:extLst>
          </p:cNvPr>
          <p:cNvSpPr txBox="1"/>
          <p:nvPr/>
        </p:nvSpPr>
        <p:spPr>
          <a:xfrm>
            <a:off x="1257300" y="952500"/>
            <a:ext cx="15773400" cy="2508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4759"/>
              </a:lnSpc>
              <a:buClr>
                <a:srgbClr val="00B050"/>
              </a:buClr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824229" lvl="1" indent="-457200" algn="l">
              <a:lnSpc>
                <a:spcPts val="4759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3399" dirty="0">
                <a:solidFill>
                  <a:srgbClr val="000000"/>
                </a:solidFill>
                <a:latin typeface="Montserrat Bold"/>
              </a:rPr>
              <a:t>Extranet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: Restricted access for registered vendors and businesses.</a:t>
            </a:r>
          </a:p>
          <a:p>
            <a:pPr marL="457200" indent="-457200" algn="l">
              <a:lnSpc>
                <a:spcPts val="4759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endParaRPr lang="en-US" sz="3399" dirty="0">
              <a:solidFill>
                <a:srgbClr val="000000"/>
              </a:solidFill>
              <a:latin typeface="Montserrat"/>
            </a:endParaRPr>
          </a:p>
          <a:p>
            <a:pPr marL="824229" lvl="1" indent="-457200" algn="l">
              <a:lnSpc>
                <a:spcPts val="4759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3399" dirty="0">
                <a:solidFill>
                  <a:srgbClr val="000000"/>
                </a:solidFill>
                <a:latin typeface="Montserrat Bold"/>
              </a:rPr>
              <a:t>Geographic Expansion</a:t>
            </a:r>
            <a:r>
              <a:rPr lang="en-US" sz="3399" dirty="0">
                <a:solidFill>
                  <a:srgbClr val="000000"/>
                </a:solidFill>
                <a:latin typeface="Montserrat"/>
              </a:rPr>
              <a:t>: Reaches a wide network across Fiji.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D791AB-E09C-3F91-ED67-6A05B0C86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3848101"/>
            <a:ext cx="5257800" cy="62722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F63A3E-52BF-A84E-C201-E16E9EC4A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5200" y="4386157"/>
            <a:ext cx="5277587" cy="151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419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707774"/>
            <a:ext cx="16230600" cy="6581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Montserrat Bold"/>
              </a:rPr>
              <a:t>Primary Audience</a:t>
            </a:r>
            <a:r>
              <a:rPr lang="en-US" sz="3399">
                <a:solidFill>
                  <a:srgbClr val="000000"/>
                </a:solidFill>
                <a:latin typeface="Montserrat"/>
              </a:rPr>
              <a:t>: Homeowners, Commercial Property Owners, Business Owners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Montserrat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Montserrat Bold"/>
              </a:rPr>
              <a:t>Secondary Audience</a:t>
            </a:r>
            <a:r>
              <a:rPr lang="en-US" sz="3399">
                <a:solidFill>
                  <a:srgbClr val="000000"/>
                </a:solidFill>
                <a:latin typeface="Montserrat"/>
              </a:rPr>
              <a:t>: Acquaintances, Curious Individuals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Montserrat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Montserrat Bold"/>
              </a:rPr>
              <a:t>Demographic Audience</a:t>
            </a:r>
            <a:r>
              <a:rPr lang="en-US" sz="3399">
                <a:solidFill>
                  <a:srgbClr val="000000"/>
                </a:solidFill>
                <a:latin typeface="Montserrat"/>
              </a:rPr>
              <a:t>:</a:t>
            </a:r>
          </a:p>
          <a:p>
            <a:pPr marL="1468119" lvl="2" indent="-489373" algn="l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Montserrat Bold"/>
              </a:rPr>
              <a:t>Gender</a:t>
            </a:r>
            <a:r>
              <a:rPr lang="en-US" sz="3399">
                <a:solidFill>
                  <a:srgbClr val="000000"/>
                </a:solidFill>
                <a:latin typeface="Montserrat"/>
              </a:rPr>
              <a:t>: Predominantly male, but inclusive of females in related fields.</a:t>
            </a:r>
          </a:p>
          <a:p>
            <a:pPr marL="1468119" lvl="2" indent="-489373" algn="l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Montserrat Bold"/>
              </a:rPr>
              <a:t>Age Group</a:t>
            </a:r>
            <a:r>
              <a:rPr lang="en-US" sz="3399">
                <a:solidFill>
                  <a:srgbClr val="000000"/>
                </a:solidFill>
                <a:latin typeface="Montserrat"/>
              </a:rPr>
              <a:t>: Late twenties and older.</a:t>
            </a:r>
          </a:p>
          <a:p>
            <a:pPr marL="1468119" lvl="2" indent="-489373" algn="l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000000"/>
                </a:solidFill>
                <a:latin typeface="Montserrat Bold"/>
              </a:rPr>
              <a:t>Nationality</a:t>
            </a:r>
            <a:r>
              <a:rPr lang="en-US" sz="3399">
                <a:solidFill>
                  <a:srgbClr val="000000"/>
                </a:solidFill>
                <a:latin typeface="Montserrat"/>
              </a:rPr>
              <a:t>: Primarily Fijian, with potential international interest.</a:t>
            </a:r>
          </a:p>
          <a:p>
            <a:pPr algn="l">
              <a:lnSpc>
                <a:spcPts val="4759"/>
              </a:lnSpc>
              <a:spcBef>
                <a:spcPct val="0"/>
              </a:spcBef>
            </a:pPr>
            <a:endParaRPr lang="en-US" sz="3399">
              <a:solidFill>
                <a:srgbClr val="000000"/>
              </a:solidFill>
              <a:latin typeface="Montserrat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933450"/>
            <a:ext cx="16230600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/>
                <a:latin typeface="Montserrat Bold"/>
              </a:rPr>
              <a:t>Audience</a:t>
            </a:r>
          </a:p>
        </p:txBody>
      </p:sp>
      <p:pic>
        <p:nvPicPr>
          <p:cNvPr id="5" name="Graphic 4" descr="Target Audience outline">
            <a:extLst>
              <a:ext uri="{FF2B5EF4-FFF2-40B4-BE49-F238E27FC236}">
                <a16:creationId xmlns:a16="http://schemas.microsoft.com/office/drawing/2014/main" id="{6EDD82EE-BD4D-F62D-75D4-DD7368941D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3000" y="-140720"/>
            <a:ext cx="3002414" cy="3002414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281594"/>
            <a:ext cx="16230600" cy="6519507"/>
            <a:chOff x="0" y="-66675"/>
            <a:chExt cx="4274726" cy="17170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1574811"/>
            </a:xfrm>
            <a:custGeom>
              <a:avLst/>
              <a:gdLst/>
              <a:ahLst/>
              <a:cxnLst/>
              <a:rect l="l" t="t" r="r" b="b"/>
              <a:pathLst>
                <a:path w="4274726" h="157481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550484"/>
                  </a:lnTo>
                  <a:cubicBezTo>
                    <a:pt x="4274726" y="1563919"/>
                    <a:pt x="4263834" y="1574811"/>
                    <a:pt x="4250399" y="1574811"/>
                  </a:cubicBezTo>
                  <a:lnTo>
                    <a:pt x="24327" y="1574811"/>
                  </a:lnTo>
                  <a:cubicBezTo>
                    <a:pt x="10891" y="1574811"/>
                    <a:pt x="0" y="1563919"/>
                    <a:pt x="0" y="1550484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274726" cy="1717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57200" indent="-457200">
                <a:buSzPct val="100000"/>
                <a:buFont typeface="Arial" panose="020B0604020202020204" pitchFamily="34" charset="0"/>
                <a:buChar char="•"/>
              </a:pPr>
              <a:r>
                <a:rPr lang="en-US" sz="3400" b="1" dirty="0">
                  <a:latin typeface="Montserrat" panose="00000500000000000000" pitchFamily="2" charset="0"/>
                </a:rPr>
                <a:t>Content Offered</a:t>
              </a:r>
            </a:p>
            <a:p>
              <a:pPr>
                <a:buSzPct val="50000"/>
              </a:pPr>
              <a:endParaRPr lang="en-US" sz="3000" b="1" dirty="0">
                <a:latin typeface="Montserrat" panose="00000500000000000000" pitchFamily="2" charset="0"/>
              </a:endParaRPr>
            </a:p>
            <a:p>
              <a:pPr marL="914400" lvl="1" indent="-457200">
                <a:buSzPct val="50000"/>
                <a:buFont typeface="Courier New" panose="02070309020205020404" pitchFamily="49" charset="0"/>
                <a:buChar char="o"/>
              </a:pPr>
              <a:r>
                <a:rPr lang="en-US" sz="3000" b="1" dirty="0">
                  <a:latin typeface="Montserrat" panose="00000500000000000000" pitchFamily="2" charset="0"/>
                </a:rPr>
                <a:t>Home Page:</a:t>
              </a:r>
              <a:r>
                <a:rPr lang="en-US" sz="3000" dirty="0">
                  <a:latin typeface="Montserrat" panose="00000500000000000000" pitchFamily="2" charset="0"/>
                </a:rPr>
                <a:t> Introduction and services overview. </a:t>
              </a:r>
              <a:r>
                <a:rPr lang="en-US" sz="3000" i="1" dirty="0">
                  <a:latin typeface="Montserrat" panose="00000500000000000000" pitchFamily="2" charset="0"/>
                </a:rPr>
                <a:t>(Welcome and inform users)</a:t>
              </a:r>
              <a:endParaRPr lang="en-US" sz="3000" dirty="0">
                <a:latin typeface="Montserrat" panose="00000500000000000000" pitchFamily="2" charset="0"/>
              </a:endParaRPr>
            </a:p>
            <a:p>
              <a:pPr marL="914400" lvl="1" indent="-457200">
                <a:buSzPct val="50000"/>
                <a:buFont typeface="Courier New" panose="02070309020205020404" pitchFamily="49" charset="0"/>
                <a:buChar char="o"/>
              </a:pPr>
              <a:r>
                <a:rPr lang="en-US" sz="3000" b="1" dirty="0">
                  <a:latin typeface="Montserrat" panose="00000500000000000000" pitchFamily="2" charset="0"/>
                </a:rPr>
                <a:t>Home Repair Projects Page:</a:t>
              </a:r>
              <a:r>
                <a:rPr lang="en-US" sz="3000" dirty="0">
                  <a:latin typeface="Montserrat" panose="00000500000000000000" pitchFamily="2" charset="0"/>
                </a:rPr>
                <a:t> List and filter home repair services. </a:t>
              </a:r>
              <a:r>
                <a:rPr lang="en-US" sz="3000" i="1" dirty="0">
                  <a:latin typeface="Montserrat" panose="00000500000000000000" pitchFamily="2" charset="0"/>
                </a:rPr>
                <a:t>(Easy service search)</a:t>
              </a:r>
              <a:endParaRPr lang="en-US" sz="3000" dirty="0">
                <a:latin typeface="Montserrat" panose="00000500000000000000" pitchFamily="2" charset="0"/>
              </a:endParaRPr>
            </a:p>
            <a:p>
              <a:pPr marL="914400" lvl="1" indent="-457200">
                <a:buSzPct val="50000"/>
                <a:buFont typeface="Courier New" panose="02070309020205020404" pitchFamily="49" charset="0"/>
                <a:buChar char="o"/>
              </a:pPr>
              <a:r>
                <a:rPr lang="en-US" sz="3000" b="1" dirty="0">
                  <a:latin typeface="Montserrat" panose="00000500000000000000" pitchFamily="2" charset="0"/>
                </a:rPr>
                <a:t>For Business Page:</a:t>
              </a:r>
              <a:r>
                <a:rPr lang="en-US" sz="3000" dirty="0">
                  <a:latin typeface="Montserrat" panose="00000500000000000000" pitchFamily="2" charset="0"/>
                </a:rPr>
                <a:t> Vendor signup and service promotion info. </a:t>
              </a:r>
              <a:r>
                <a:rPr lang="en-US" sz="3000" i="1" dirty="0">
                  <a:latin typeface="Montserrat" panose="00000500000000000000" pitchFamily="2" charset="0"/>
                </a:rPr>
                <a:t>(Attract vendors)</a:t>
              </a:r>
              <a:endParaRPr lang="en-US" sz="3000" dirty="0">
                <a:latin typeface="Montserrat" panose="00000500000000000000" pitchFamily="2" charset="0"/>
              </a:endParaRPr>
            </a:p>
            <a:p>
              <a:pPr marL="914400" lvl="1" indent="-457200">
                <a:buSzPct val="50000"/>
                <a:buFont typeface="Courier New" panose="02070309020205020404" pitchFamily="49" charset="0"/>
                <a:buChar char="o"/>
              </a:pPr>
              <a:r>
                <a:rPr lang="en-US" sz="3000" b="1" dirty="0">
                  <a:latin typeface="Montserrat" panose="00000500000000000000" pitchFamily="2" charset="0"/>
                </a:rPr>
                <a:t>Business Page:</a:t>
              </a:r>
              <a:r>
                <a:rPr lang="en-US" sz="3000" dirty="0">
                  <a:latin typeface="Montserrat" panose="00000500000000000000" pitchFamily="2" charset="0"/>
                </a:rPr>
                <a:t> Vendor service summary, location, ratings. </a:t>
              </a:r>
              <a:r>
                <a:rPr lang="en-US" sz="3000" i="1" dirty="0">
                  <a:latin typeface="Montserrat" panose="00000500000000000000" pitchFamily="2" charset="0"/>
                </a:rPr>
                <a:t>(Evaluate and contact vendors)</a:t>
              </a:r>
              <a:endParaRPr lang="en-US" sz="3000" dirty="0">
                <a:latin typeface="Montserrat" panose="00000500000000000000" pitchFamily="2" charset="0"/>
              </a:endParaRPr>
            </a:p>
            <a:p>
              <a:pPr marL="914400" lvl="1" indent="-457200">
                <a:buSzPct val="50000"/>
                <a:buFont typeface="Courier New" panose="02070309020205020404" pitchFamily="49" charset="0"/>
                <a:buChar char="o"/>
              </a:pPr>
              <a:r>
                <a:rPr lang="en-US" sz="3000" b="1" dirty="0">
                  <a:latin typeface="Montserrat" panose="00000500000000000000" pitchFamily="2" charset="0"/>
                </a:rPr>
                <a:t>Business Profile Page:</a:t>
              </a:r>
              <a:r>
                <a:rPr lang="en-US" sz="3000" dirty="0">
                  <a:latin typeface="Montserrat" panose="00000500000000000000" pitchFamily="2" charset="0"/>
                </a:rPr>
                <a:t> Vendor service management. </a:t>
              </a:r>
              <a:r>
                <a:rPr lang="en-US" sz="3000" i="1" dirty="0">
                  <a:latin typeface="Montserrat" panose="00000500000000000000" pitchFamily="2" charset="0"/>
                </a:rPr>
                <a:t>(Update service offerings)</a:t>
              </a:r>
              <a:endParaRPr lang="en-US" sz="3000" dirty="0">
                <a:latin typeface="Montserrat" panose="00000500000000000000" pitchFamily="2" charset="0"/>
              </a:endParaRPr>
            </a:p>
            <a:p>
              <a:pPr marL="914400" lvl="1" indent="-457200">
                <a:buSzPct val="50000"/>
                <a:buFont typeface="Courier New" panose="02070309020205020404" pitchFamily="49" charset="0"/>
                <a:buChar char="o"/>
              </a:pPr>
              <a:r>
                <a:rPr lang="en-US" sz="3000" b="1" dirty="0">
                  <a:latin typeface="Montserrat" panose="00000500000000000000" pitchFamily="2" charset="0"/>
                </a:rPr>
                <a:t>User Profile Page:</a:t>
              </a:r>
              <a:r>
                <a:rPr lang="en-US" sz="3000" dirty="0">
                  <a:latin typeface="Montserrat" panose="00000500000000000000" pitchFamily="2" charset="0"/>
                </a:rPr>
                <a:t> Account management and booking history. </a:t>
              </a:r>
              <a:r>
                <a:rPr lang="en-US" sz="3000" i="1" dirty="0">
                  <a:latin typeface="Montserrat" panose="00000500000000000000" pitchFamily="2" charset="0"/>
                </a:rPr>
                <a:t>(Personalized user experience)</a:t>
              </a:r>
            </a:p>
            <a:p>
              <a:pPr marL="914400" lvl="1" indent="-457200">
                <a:buSzPct val="50000"/>
                <a:buFont typeface="Courier New" panose="02070309020205020404" pitchFamily="49" charset="0"/>
                <a:buChar char="o"/>
              </a:pPr>
              <a:r>
                <a:rPr lang="en-US" sz="3200" b="1" dirty="0">
                  <a:latin typeface="Montserrat" panose="00000500000000000000" pitchFamily="2" charset="0"/>
                </a:rPr>
                <a:t>Support Page:</a:t>
              </a:r>
              <a:r>
                <a:rPr lang="en-US" sz="3200" dirty="0">
                  <a:latin typeface="Montserrat" panose="00000500000000000000" pitchFamily="2" charset="0"/>
                </a:rPr>
                <a:t> User and vendor support contacts. </a:t>
              </a:r>
              <a:r>
                <a:rPr lang="en-US" sz="3200" i="1" dirty="0">
                  <a:latin typeface="Montserrat" panose="00000500000000000000" pitchFamily="2" charset="0"/>
                </a:rPr>
                <a:t>(Dedicated help)</a:t>
              </a:r>
              <a:endParaRPr lang="en-US" sz="3000" dirty="0">
                <a:latin typeface="Montserrat" panose="00000500000000000000" pitchFamily="2" charset="0"/>
              </a:endParaRPr>
            </a:p>
            <a:p>
              <a:endParaRPr lang="en-GB" dirty="0"/>
            </a:p>
            <a:p>
              <a:pPr algn="l">
                <a:lnSpc>
                  <a:spcPts val="3499"/>
                </a:lnSpc>
              </a:pPr>
              <a:endParaRPr lang="en-US" sz="3399" dirty="0">
                <a:solidFill>
                  <a:srgbClr val="000000"/>
                </a:solidFill>
                <a:latin typeface="Montserrat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933450"/>
            <a:ext cx="16230600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/>
                <a:latin typeface="Montserrat Bold"/>
              </a:rPr>
              <a:t>Site Content</a:t>
            </a:r>
          </a:p>
        </p:txBody>
      </p:sp>
      <p:pic>
        <p:nvPicPr>
          <p:cNvPr id="7" name="Graphic 6" descr="Information outline">
            <a:extLst>
              <a:ext uri="{FF2B5EF4-FFF2-40B4-BE49-F238E27FC236}">
                <a16:creationId xmlns:a16="http://schemas.microsoft.com/office/drawing/2014/main" id="{4CE44369-3FF6-B440-9B19-5F06AE505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021050" y="741362"/>
            <a:ext cx="1238250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60736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281594"/>
            <a:ext cx="16230600" cy="6519507"/>
            <a:chOff x="0" y="-66675"/>
            <a:chExt cx="4274726" cy="17170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1574811"/>
            </a:xfrm>
            <a:custGeom>
              <a:avLst/>
              <a:gdLst/>
              <a:ahLst/>
              <a:cxnLst/>
              <a:rect l="l" t="t" r="r" b="b"/>
              <a:pathLst>
                <a:path w="4274726" h="157481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550484"/>
                  </a:lnTo>
                  <a:cubicBezTo>
                    <a:pt x="4274726" y="1563919"/>
                    <a:pt x="4263834" y="1574811"/>
                    <a:pt x="4250399" y="1574811"/>
                  </a:cubicBezTo>
                  <a:lnTo>
                    <a:pt x="24327" y="1574811"/>
                  </a:lnTo>
                  <a:cubicBezTo>
                    <a:pt x="10891" y="1574811"/>
                    <a:pt x="0" y="1563919"/>
                    <a:pt x="0" y="1550484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274726" cy="17170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400" b="1" dirty="0">
                  <a:latin typeface="Montserrat" panose="00000500000000000000" pitchFamily="2" charset="0"/>
                </a:rPr>
                <a:t>Functional Requirements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endParaRPr lang="en-US" sz="3400" b="1" dirty="0">
                <a:latin typeface="Montserrat" panose="00000500000000000000" pitchFamily="2" charset="0"/>
              </a:endParaRPr>
            </a:p>
            <a:p>
              <a:pPr marL="914400" lvl="1" indent="-457200">
                <a:buFont typeface="Wingdings" panose="05000000000000000000" pitchFamily="2" charset="2"/>
                <a:buChar char="v"/>
              </a:pPr>
              <a:r>
                <a:rPr lang="en-US" sz="3000" b="1" dirty="0">
                  <a:latin typeface="Montserrat" panose="00000500000000000000" pitchFamily="2" charset="0"/>
                </a:rPr>
                <a:t>User Sign-in/Signup:</a:t>
              </a:r>
              <a:endParaRPr lang="en-US" sz="3000" dirty="0">
                <a:latin typeface="Montserrat" panose="00000500000000000000" pitchFamily="2" charset="0"/>
              </a:endParaRPr>
            </a:p>
            <a:p>
              <a:pPr marL="1371600" lvl="2" indent="-457200">
                <a:buFontTx/>
                <a:buChar char="-"/>
              </a:pPr>
              <a:r>
                <a:rPr lang="en-US" sz="3000" dirty="0">
                  <a:latin typeface="Montserrat" panose="00000500000000000000" pitchFamily="2" charset="0"/>
                </a:rPr>
                <a:t>Account creation and login for access to profile and features.</a:t>
              </a:r>
            </a:p>
            <a:p>
              <a:pPr marL="1371600" lvl="2" indent="-457200">
                <a:buFontTx/>
                <a:buChar char="-"/>
              </a:pPr>
              <a:r>
                <a:rPr lang="en-US" sz="3000" dirty="0">
                  <a:latin typeface="Montserrat" panose="00000500000000000000" pitchFamily="2" charset="0"/>
                </a:rPr>
                <a:t>Register via webform; info stored in customer database.</a:t>
              </a:r>
              <a:endParaRPr lang="en-US" sz="3000" b="1" dirty="0">
                <a:latin typeface="Montserrat" panose="00000500000000000000" pitchFamily="2" charset="0"/>
              </a:endParaRPr>
            </a:p>
            <a:p>
              <a:pPr marL="914400" lvl="1" indent="-457200">
                <a:buFont typeface="Wingdings" panose="05000000000000000000" pitchFamily="2" charset="2"/>
                <a:buChar char="v"/>
              </a:pPr>
              <a:r>
                <a:rPr lang="en-US" sz="3000" b="1" dirty="0">
                  <a:latin typeface="Montserrat" panose="00000500000000000000" pitchFamily="2" charset="0"/>
                </a:rPr>
                <a:t>Business Sign-in/Signup:</a:t>
              </a:r>
              <a:endParaRPr lang="en-US" sz="3000" dirty="0">
                <a:latin typeface="Montserrat" panose="00000500000000000000" pitchFamily="2" charset="0"/>
              </a:endParaRPr>
            </a:p>
            <a:p>
              <a:pPr marL="1371600" lvl="2" indent="-457200">
                <a:buFontTx/>
                <a:buChar char="-"/>
              </a:pPr>
              <a:r>
                <a:rPr lang="en-US" sz="3000" dirty="0">
                  <a:latin typeface="Montserrat" panose="00000500000000000000" pitchFamily="2" charset="0"/>
                </a:rPr>
                <a:t>Vendor account creation and profile setup.</a:t>
              </a:r>
            </a:p>
            <a:p>
              <a:pPr marL="1371600" lvl="2" indent="-457200">
                <a:buFontTx/>
                <a:buChar char="-"/>
              </a:pPr>
              <a:r>
                <a:rPr lang="en-US" sz="3000" dirty="0">
                  <a:latin typeface="Montserrat" panose="00000500000000000000" pitchFamily="2" charset="0"/>
                </a:rPr>
                <a:t>Register via webform; info stored in business database.</a:t>
              </a:r>
            </a:p>
            <a:p>
              <a:pPr marL="914400" lvl="1" indent="-457200">
                <a:buFont typeface="Wingdings" panose="05000000000000000000" pitchFamily="2" charset="2"/>
                <a:buChar char="v"/>
              </a:pPr>
              <a:r>
                <a:rPr lang="en-US" sz="3000" b="1" dirty="0">
                  <a:latin typeface="Montserrat" panose="00000500000000000000" pitchFamily="2" charset="0"/>
                </a:rPr>
                <a:t>Filter and Search:</a:t>
              </a:r>
              <a:endParaRPr lang="en-US" sz="3000" dirty="0">
                <a:latin typeface="Montserrat" panose="00000500000000000000" pitchFamily="2" charset="0"/>
              </a:endParaRPr>
            </a:p>
            <a:p>
              <a:pPr marL="1371600" lvl="2" indent="-457200">
                <a:buFontTx/>
                <a:buChar char="-"/>
              </a:pPr>
              <a:r>
                <a:rPr lang="en-US" sz="3000" dirty="0">
                  <a:latin typeface="Montserrat" panose="00000500000000000000" pitchFamily="2" charset="0"/>
                </a:rPr>
                <a:t>Filter services by type and location.</a:t>
              </a:r>
            </a:p>
            <a:p>
              <a:pPr marL="1371600" lvl="2" indent="-457200">
                <a:buFontTx/>
                <a:buChar char="-"/>
              </a:pPr>
              <a:r>
                <a:rPr lang="en-US" sz="3000" dirty="0">
                  <a:latin typeface="Montserrat" panose="00000500000000000000" pitchFamily="2" charset="0"/>
                </a:rPr>
                <a:t>Select criteria to filter results.</a:t>
              </a:r>
            </a:p>
            <a:p>
              <a:pPr marL="914400" lvl="1" indent="-457200">
                <a:buFont typeface="Wingdings" panose="05000000000000000000" pitchFamily="2" charset="2"/>
                <a:buChar char="v"/>
              </a:pPr>
              <a:r>
                <a:rPr lang="en-US" sz="3000" b="1" dirty="0">
                  <a:latin typeface="Montserrat" panose="00000500000000000000" pitchFamily="2" charset="0"/>
                </a:rPr>
                <a:t>Review System:</a:t>
              </a:r>
              <a:endParaRPr lang="en-US" sz="3000" dirty="0">
                <a:latin typeface="Montserrat" panose="00000500000000000000" pitchFamily="2" charset="0"/>
              </a:endParaRPr>
            </a:p>
            <a:p>
              <a:pPr marL="1371600" lvl="2" indent="-457200">
                <a:buFontTx/>
                <a:buChar char="-"/>
              </a:pPr>
              <a:r>
                <a:rPr lang="en-US" sz="3000" dirty="0">
                  <a:latin typeface="Montserrat" panose="00000500000000000000" pitchFamily="2" charset="0"/>
                </a:rPr>
                <a:t>Customers leave service reviews.</a:t>
              </a:r>
            </a:p>
            <a:p>
              <a:pPr marL="1371600" lvl="2" indent="-457200">
                <a:buFontTx/>
                <a:buChar char="-"/>
              </a:pPr>
              <a:r>
                <a:rPr lang="en-US" sz="3000" dirty="0">
                  <a:latin typeface="Montserrat" panose="00000500000000000000" pitchFamily="2" charset="0"/>
                </a:rPr>
                <a:t>Business adds client email; clients review services.</a:t>
              </a:r>
            </a:p>
            <a:p>
              <a:pPr marL="914400" lvl="1" indent="-457200">
                <a:buFont typeface="Wingdings" panose="05000000000000000000" pitchFamily="2" charset="2"/>
                <a:buChar char="v"/>
              </a:pPr>
              <a:r>
                <a:rPr lang="en-US" sz="3000" b="1" dirty="0">
                  <a:latin typeface="Montserrat" panose="00000500000000000000" pitchFamily="2" charset="0"/>
                </a:rPr>
                <a:t>Contract Record:</a:t>
              </a:r>
              <a:endParaRPr lang="en-US" sz="3000" dirty="0">
                <a:latin typeface="Montserrat" panose="00000500000000000000" pitchFamily="2" charset="0"/>
              </a:endParaRPr>
            </a:p>
            <a:p>
              <a:pPr marL="1371600" lvl="2" indent="-457200">
                <a:buFontTx/>
                <a:buChar char="-"/>
              </a:pPr>
              <a:r>
                <a:rPr lang="en-US" sz="3000" dirty="0">
                  <a:latin typeface="Montserrat" panose="00000500000000000000" pitchFamily="2" charset="0"/>
                </a:rPr>
                <a:t>Record client emails to allow reviews.</a:t>
              </a:r>
            </a:p>
            <a:p>
              <a:pPr marL="1371600" lvl="2" indent="-457200">
                <a:buFontTx/>
                <a:buChar char="-"/>
              </a:pPr>
              <a:r>
                <a:rPr lang="en-US" sz="3000" dirty="0">
                  <a:latin typeface="Montserrat" panose="00000500000000000000" pitchFamily="2" charset="0"/>
                </a:rPr>
                <a:t>Businesses input client emails; clients can review.</a:t>
              </a:r>
            </a:p>
            <a:p>
              <a:pPr algn="l">
                <a:lnSpc>
                  <a:spcPts val="3499"/>
                </a:lnSpc>
              </a:pPr>
              <a:endParaRPr lang="en-US" sz="3399" dirty="0">
                <a:solidFill>
                  <a:srgbClr val="000000"/>
                </a:solidFill>
                <a:latin typeface="Montserrat"/>
              </a:endParaRPr>
            </a:p>
          </p:txBody>
        </p:sp>
      </p:grp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442C55F-53F6-C21F-F9EE-81EC061AE481}"/>
              </a:ext>
            </a:extLst>
          </p:cNvPr>
          <p:cNvSpPr txBox="1"/>
          <p:nvPr/>
        </p:nvSpPr>
        <p:spPr>
          <a:xfrm>
            <a:off x="685800" y="571500"/>
            <a:ext cx="16764000" cy="437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00" b="1" dirty="0">
                <a:latin typeface="Montserrat" panose="00000500000000000000" pitchFamily="2" charset="0"/>
              </a:rPr>
              <a:t>Security Measures</a:t>
            </a:r>
          </a:p>
          <a:p>
            <a:pPr marL="457200" indent="-457200">
              <a:buSzPct val="80000"/>
              <a:buFont typeface="Courier New" panose="02070309020205020404" pitchFamily="49" charset="0"/>
              <a:buChar char="o"/>
            </a:pPr>
            <a:endParaRPr lang="en-US" sz="3400" b="1" dirty="0">
              <a:latin typeface="Montserrat" panose="00000500000000000000" pitchFamily="2" charset="0"/>
            </a:endParaRPr>
          </a:p>
          <a:p>
            <a:pPr marL="914400" lvl="1" indent="-457200">
              <a:buSzPct val="80000"/>
              <a:buFont typeface="Symbol" panose="05050102010706020507" pitchFamily="18" charset="2"/>
              <a:buChar char=""/>
            </a:pPr>
            <a:r>
              <a:rPr lang="en-US" sz="3000" b="1" dirty="0">
                <a:latin typeface="Montserrat" panose="00000500000000000000" pitchFamily="2" charset="0"/>
              </a:rPr>
              <a:t>User Authentication:</a:t>
            </a:r>
            <a:r>
              <a:rPr lang="en-US" sz="3000" dirty="0">
                <a:latin typeface="Montserrat" panose="00000500000000000000" pitchFamily="2" charset="0"/>
              </a:rPr>
              <a:t> Only registered users can access certain features. </a:t>
            </a:r>
            <a:r>
              <a:rPr lang="en-US" sz="3000" i="1" dirty="0">
                <a:latin typeface="Montserrat" panose="00000500000000000000" pitchFamily="2" charset="0"/>
              </a:rPr>
              <a:t>(Maintain integrity)</a:t>
            </a:r>
          </a:p>
          <a:p>
            <a:pPr marL="914400" lvl="1" indent="-457200">
              <a:buSzPct val="80000"/>
              <a:buFont typeface="Symbol" panose="05050102010706020507" pitchFamily="18" charset="2"/>
              <a:buChar char=""/>
            </a:pPr>
            <a:r>
              <a:rPr lang="en-US" sz="3000" b="1" dirty="0">
                <a:latin typeface="Montserrat" panose="00000500000000000000" pitchFamily="2" charset="0"/>
              </a:rPr>
              <a:t>Data Protection:</a:t>
            </a:r>
            <a:r>
              <a:rPr lang="en-US" sz="3000" dirty="0">
                <a:latin typeface="Montserrat" panose="00000500000000000000" pitchFamily="2" charset="0"/>
              </a:rPr>
              <a:t> Encrypt and securely store user/business info. </a:t>
            </a:r>
            <a:r>
              <a:rPr lang="en-US" sz="3000" i="1" dirty="0">
                <a:latin typeface="Montserrat" panose="00000500000000000000" pitchFamily="2" charset="0"/>
              </a:rPr>
              <a:t>(Ensure confidentiality)</a:t>
            </a:r>
          </a:p>
          <a:p>
            <a:pPr marL="914400" lvl="1" indent="-457200">
              <a:buSzPct val="80000"/>
              <a:buFont typeface="Symbol" panose="05050102010706020507" pitchFamily="18" charset="2"/>
              <a:buChar char=""/>
            </a:pPr>
            <a:r>
              <a:rPr lang="en-US" sz="3000" b="1" dirty="0">
                <a:latin typeface="Montserrat" panose="00000500000000000000" pitchFamily="2" charset="0"/>
              </a:rPr>
              <a:t>Secure Connections:</a:t>
            </a:r>
            <a:r>
              <a:rPr lang="en-US" sz="3000" dirty="0">
                <a:latin typeface="Montserrat" panose="00000500000000000000" pitchFamily="2" charset="0"/>
              </a:rPr>
              <a:t> Use SSL/TLS for secure data exchange. </a:t>
            </a:r>
            <a:r>
              <a:rPr lang="en-US" sz="3000" i="1" dirty="0">
                <a:latin typeface="Montserrat" panose="00000500000000000000" pitchFamily="2" charset="0"/>
              </a:rPr>
              <a:t>(Prevent breaches)</a:t>
            </a:r>
          </a:p>
          <a:p>
            <a:pPr marL="914400" lvl="1" indent="-457200">
              <a:buSzPct val="80000"/>
              <a:buFont typeface="Symbol" panose="05050102010706020507" pitchFamily="18" charset="2"/>
              <a:buChar char=""/>
            </a:pPr>
            <a:r>
              <a:rPr lang="en-US" sz="3000" b="1" dirty="0">
                <a:latin typeface="Montserrat" panose="00000500000000000000" pitchFamily="2" charset="0"/>
              </a:rPr>
              <a:t>Regular Backups:</a:t>
            </a:r>
            <a:r>
              <a:rPr lang="en-US" sz="3000" dirty="0">
                <a:latin typeface="Montserrat" panose="00000500000000000000" pitchFamily="2" charset="0"/>
              </a:rPr>
              <a:t> Automated data backups. </a:t>
            </a:r>
            <a:r>
              <a:rPr lang="en-US" sz="3000" i="1" dirty="0">
                <a:latin typeface="Montserrat" panose="00000500000000000000" pitchFamily="2" charset="0"/>
              </a:rPr>
              <a:t>(Data recovery)</a:t>
            </a:r>
          </a:p>
          <a:p>
            <a:pPr marL="914400" lvl="1" indent="-457200">
              <a:buSzPct val="80000"/>
              <a:buFont typeface="Symbol" panose="05050102010706020507" pitchFamily="18" charset="2"/>
              <a:buChar char=""/>
            </a:pPr>
            <a:r>
              <a:rPr lang="en-US" sz="3000" b="1" i="1" dirty="0">
                <a:latin typeface="Montserrat" panose="00000500000000000000" pitchFamily="2" charset="0"/>
              </a:rPr>
              <a:t>Password validation: </a:t>
            </a:r>
            <a:r>
              <a:rPr lang="en-US" sz="3000" i="1" dirty="0">
                <a:latin typeface="Montserrat" panose="00000500000000000000" pitchFamily="2" charset="0"/>
              </a:rPr>
              <a:t>it has a minimum length of 8 </a:t>
            </a:r>
            <a:r>
              <a:rPr lang="en-US" sz="3000" i="1">
                <a:latin typeface="Montserrat" panose="00000500000000000000" pitchFamily="2" charset="0"/>
              </a:rPr>
              <a:t>(alphanumeric)</a:t>
            </a:r>
            <a:endParaRPr lang="en-US" sz="3000" b="1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714525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1286</Words>
  <Application>Microsoft Office PowerPoint</Application>
  <PresentationFormat>Custom</PresentationFormat>
  <Paragraphs>228</Paragraphs>
  <Slides>23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Canva Sans Bold</vt:lpstr>
      <vt:lpstr>Aptos</vt:lpstr>
      <vt:lpstr>Montserrat</vt:lpstr>
      <vt:lpstr>Montserrat Bold</vt:lpstr>
      <vt:lpstr>Wingdings</vt:lpstr>
      <vt:lpstr>Symbol</vt:lpstr>
      <vt:lpstr>Courier New</vt:lpstr>
      <vt:lpstr>Canva Sans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 AND YOUTUBE LINK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Presentation: Handy Helpers Website</dc:title>
  <dc:creator>Krishay</dc:creator>
  <cp:lastModifiedBy>Shreshtha Sharma</cp:lastModifiedBy>
  <cp:revision>5</cp:revision>
  <dcterms:created xsi:type="dcterms:W3CDTF">2006-08-16T00:00:00Z</dcterms:created>
  <dcterms:modified xsi:type="dcterms:W3CDTF">2024-05-29T00:32:26Z</dcterms:modified>
  <dc:identifier>DAGGdpupHy0</dc:identifier>
</cp:coreProperties>
</file>

<file path=docProps/thumbnail.jpeg>
</file>